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7"/>
  </p:notesMasterIdLst>
  <p:sldIdLst>
    <p:sldId id="261" r:id="rId3"/>
    <p:sldId id="345" r:id="rId4"/>
    <p:sldId id="292" r:id="rId5"/>
    <p:sldId id="353" r:id="rId6"/>
    <p:sldId id="272" r:id="rId7"/>
    <p:sldId id="354" r:id="rId8"/>
    <p:sldId id="311" r:id="rId9"/>
    <p:sldId id="316" r:id="rId10"/>
    <p:sldId id="349" r:id="rId11"/>
    <p:sldId id="317" r:id="rId12"/>
    <p:sldId id="320" r:id="rId13"/>
    <p:sldId id="319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46" r:id="rId22"/>
    <p:sldId id="347" r:id="rId23"/>
    <p:sldId id="348" r:id="rId24"/>
    <p:sldId id="352" r:id="rId25"/>
    <p:sldId id="350" r:id="rId26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eutraface Text Demi" panose="02000600040000020004" charset="0"/>
      <p:bold r:id="rId32"/>
    </p:embeddedFont>
    <p:embeddedFont>
      <p:font typeface="Neutraface Text Demi Alt" panose="02000600040000020004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01" autoAdjust="0"/>
    <p:restoredTop sz="50971" autoAdjust="0"/>
  </p:normalViewPr>
  <p:slideViewPr>
    <p:cSldViewPr>
      <p:cViewPr>
        <p:scale>
          <a:sx n="66" d="100"/>
          <a:sy n="66" d="100"/>
        </p:scale>
        <p:origin x="-133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6EECA-AA9C-4FE9-9CC7-25928ED98F2C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85644-C4A4-497F-94F1-23405AC2D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6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0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5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8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6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85644-C4A4-497F-94F1-23405AC2D1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5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5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7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6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0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0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1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6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1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48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39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14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0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6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7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1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EC8CB-93B9-438F-9777-EF70C3548817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686D-E041-4C51-90B8-AF89830A1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xch.mail.umd.edu/owa/redir.aspx?C=6o2Jtio0zUqPy9YZjZP5sjBgqVY3xtAIliywyy4YEDD0oUGjpb28hXYzo2M2-GZfPzTyP-UsYf8.&amp;URL=http://tools.eebhub.org/visitors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31.jpg"/><Relationship Id="rId5" Type="http://schemas.openxmlformats.org/officeDocument/2006/relationships/image" Target="../media/image8.png"/><Relationship Id="rId10" Type="http://schemas.openxmlformats.org/officeDocument/2006/relationships/image" Target="../media/image30.jp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1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image" Target="../media/image35.png"/><Relationship Id="rId10" Type="http://schemas.microsoft.com/office/2007/relationships/hdphoto" Target="../media/hdphoto8.wdp"/><Relationship Id="rId19" Type="http://schemas.openxmlformats.org/officeDocument/2006/relationships/hyperlink" Target="http://tools.eebhub.org/game" TargetMode="External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microsoft.com/office/2007/relationships/hdphoto" Target="../media/hdphoto1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32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31" Type="http://schemas.microsoft.com/office/2007/relationships/hdphoto" Target="../media/hdphoto13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2.wdp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microsoft.com/office/2007/relationships/hdphoto" Target="../media/hdphoto16.wdp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aysim.n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41742" y="112585"/>
            <a:ext cx="4006857" cy="609599"/>
          </a:xfrm>
        </p:spPr>
        <p:txBody>
          <a:bodyPr rtlCol="0" anchor="t">
            <a:noAutofit/>
          </a:bodyPr>
          <a:lstStyle/>
          <a:p>
            <a:pPr algn="l"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TASK 2  Modeling &amp; Simulation</a:t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</a:b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Fall 2013 Workflow</a:t>
            </a:r>
            <a:endParaRPr lang="en-US" sz="1600" b="1" i="1" dirty="0">
              <a:solidFill>
                <a:schemeClr val="accent6"/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737" y="4293275"/>
            <a:ext cx="8535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web software to support decision making 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in building retrofit projects </a:t>
            </a:r>
          </a:p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997291" y="2017586"/>
            <a:ext cx="5149418" cy="2325814"/>
            <a:chOff x="2906174" y="2305609"/>
            <a:chExt cx="3286029" cy="1484186"/>
          </a:xfrm>
        </p:grpSpPr>
        <p:grpSp>
          <p:nvGrpSpPr>
            <p:cNvPr id="15" name="Group 14"/>
            <p:cNvGrpSpPr/>
            <p:nvPr/>
          </p:nvGrpSpPr>
          <p:grpSpPr>
            <a:xfrm>
              <a:off x="2906174" y="2305609"/>
              <a:ext cx="3286029" cy="1466630"/>
              <a:chOff x="2857547" y="4035103"/>
              <a:chExt cx="3286029" cy="146663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971800" y="4523993"/>
                <a:ext cx="3010854" cy="977740"/>
                <a:chOff x="514349" y="4254341"/>
                <a:chExt cx="3010854" cy="977740"/>
              </a:xfrm>
            </p:grpSpPr>
            <p:pic>
              <p:nvPicPr>
                <p:cNvPr id="6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8" t="33556" r="84513" b="51714"/>
                <a:stretch/>
              </p:blipFill>
              <p:spPr bwMode="auto">
                <a:xfrm>
                  <a:off x="514349" y="4264818"/>
                  <a:ext cx="807720" cy="941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90" t="33556" r="59276" b="51714"/>
                <a:stretch/>
              </p:blipFill>
              <p:spPr bwMode="auto">
                <a:xfrm>
                  <a:off x="1295400" y="4267200"/>
                  <a:ext cx="754380" cy="941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98" t="33377" r="33912" b="51714"/>
                <a:stretch/>
              </p:blipFill>
              <p:spPr bwMode="auto">
                <a:xfrm>
                  <a:off x="2040732" y="4254341"/>
                  <a:ext cx="740568" cy="952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714" t="34033" r="8541" b="51356"/>
                <a:stretch/>
              </p:blipFill>
              <p:spPr bwMode="auto">
                <a:xfrm>
                  <a:off x="2779397" y="4298631"/>
                  <a:ext cx="745806" cy="933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87"/>
              <a:stretch/>
            </p:blipFill>
            <p:spPr>
              <a:xfrm>
                <a:off x="3752851" y="4035103"/>
                <a:ext cx="1473043" cy="59057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7547" y="4789901"/>
                <a:ext cx="3286029" cy="707197"/>
              </a:xfrm>
              <a:prstGeom prst="rect">
                <a:avLst/>
              </a:prstGeom>
            </p:spPr>
          </p:pic>
        </p:grpSp>
        <p:sp>
          <p:nvSpPr>
            <p:cNvPr id="77" name="Rectangle 76"/>
            <p:cNvSpPr/>
            <p:nvPr/>
          </p:nvSpPr>
          <p:spPr>
            <a:xfrm>
              <a:off x="3059481" y="3679791"/>
              <a:ext cx="2971800" cy="1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face Text Demi Alt" panose="02000600040000020004" pitchFamily="50" charset="0"/>
                <a:cs typeface="Arial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92316" y="5943600"/>
            <a:ext cx="854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Workflow + Case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Study: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Building101                   tools.eebhub.org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|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developer.eebhub.org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4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Neutraface Text Demi" panose="02000600040000020004" charset="0"/>
              </a:rPr>
              <a:t>Typical spaces are applied at the center of each façade.</a:t>
            </a:r>
          </a:p>
          <a:p>
            <a:r>
              <a:rPr lang="en-US" sz="2200" dirty="0">
                <a:latin typeface="Neutraface Text Demi" panose="02000600040000020004" charset="0"/>
              </a:rPr>
              <a:t>Window specifications determine whether ribbon or punched windows are </a:t>
            </a:r>
            <a:r>
              <a:rPr lang="en-US" sz="2200" dirty="0" smtClean="0">
                <a:latin typeface="Neutraface Text Demi" panose="02000600040000020004" charset="0"/>
              </a:rPr>
              <a:t>considered (by façade).</a:t>
            </a:r>
            <a:endParaRPr lang="en-US" sz="2200" dirty="0">
              <a:latin typeface="Neutraface Text Demi" panose="02000600040000020004" charset="0"/>
            </a:endParaRPr>
          </a:p>
          <a:p>
            <a:r>
              <a:rPr lang="en-US" sz="2200" dirty="0" smtClean="0">
                <a:latin typeface="Neutraface Text Demi" panose="02000600040000020004" charset="0"/>
              </a:rPr>
              <a:t>EPW weather data are applied to determine hourly sky conditions using Perez skies.</a:t>
            </a:r>
          </a:p>
          <a:p>
            <a:r>
              <a:rPr lang="en-US" sz="2200" dirty="0" smtClean="0">
                <a:latin typeface="Neutraface Text Demi" panose="02000600040000020004" charset="0"/>
              </a:rPr>
              <a:t>Shading </a:t>
            </a:r>
            <a:r>
              <a:rPr lang="en-US" sz="2200" dirty="0">
                <a:latin typeface="Neutraface Text Demi" panose="02000600040000020004" charset="0"/>
              </a:rPr>
              <a:t>devices are </a:t>
            </a:r>
            <a:r>
              <a:rPr lang="en-US" sz="2200" dirty="0" smtClean="0">
                <a:latin typeface="Neutraface Text Demi" panose="02000600040000020004" charset="0"/>
              </a:rPr>
              <a:t>applied on an hourly basis to </a:t>
            </a:r>
            <a:r>
              <a:rPr lang="en-US" sz="2200" dirty="0">
                <a:latin typeface="Neutraface Text Demi" panose="02000600040000020004" charset="0"/>
              </a:rPr>
              <a:t>block direct sunlight.</a:t>
            </a:r>
          </a:p>
          <a:p>
            <a:pPr lvl="1"/>
            <a:r>
              <a:rPr lang="en-US" sz="2200" dirty="0">
                <a:latin typeface="Neutraface Text Demi" panose="02000600040000020004" charset="0"/>
              </a:rPr>
              <a:t>Blinds = 20% transmittance</a:t>
            </a:r>
          </a:p>
          <a:p>
            <a:pPr lvl="1"/>
            <a:r>
              <a:rPr lang="en-US" sz="2200" dirty="0">
                <a:latin typeface="Neutraface Text Demi" panose="02000600040000020004" charset="0"/>
              </a:rPr>
              <a:t>Fabric Shades = 5% transmittance</a:t>
            </a:r>
          </a:p>
          <a:p>
            <a:endParaRPr lang="en-US" dirty="0">
              <a:latin typeface="Neutraface Text Demi" panose="02000600040000020004" charset="0"/>
            </a:endParaRPr>
          </a:p>
          <a:p>
            <a:endParaRPr lang="en-US" dirty="0">
              <a:latin typeface="Neutraface Text Demi" panose="0200060004000002000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eutraface Text Demi" panose="02000600040000020004" charset="0"/>
              </a:rPr>
              <a:t>Daylight Energy Savings Calculations</a:t>
            </a:r>
            <a:endParaRPr lang="en-US" sz="3600" dirty="0">
              <a:latin typeface="Neutraface Text Demi" panose="02000600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"/>
          <a:stretch/>
        </p:blipFill>
        <p:spPr bwMode="auto">
          <a:xfrm>
            <a:off x="4313237" y="914400"/>
            <a:ext cx="4525963" cy="36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"/>
          <a:stretch/>
        </p:blipFill>
        <p:spPr bwMode="auto">
          <a:xfrm>
            <a:off x="4228010" y="4572000"/>
            <a:ext cx="4611190" cy="17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4267200" cy="4525963"/>
          </a:xfrm>
        </p:spPr>
        <p:txBody>
          <a:bodyPr>
            <a:normAutofit fontScale="92500" lnSpcReduction="20000"/>
          </a:bodyPr>
          <a:lstStyle/>
          <a:p>
            <a:pPr marL="227013" indent="-227013"/>
            <a:r>
              <a:rPr lang="en-US" sz="2000" dirty="0">
                <a:latin typeface="Neutraface Text Demi" panose="02000600040000020004" charset="0"/>
              </a:rPr>
              <a:t>8 ft. and 10 ft. luminaire row </a:t>
            </a:r>
            <a:r>
              <a:rPr lang="en-US" sz="2000" dirty="0" err="1">
                <a:latin typeface="Neutraface Text Demi" panose="02000600040000020004" charset="0"/>
              </a:rPr>
              <a:t>spacings</a:t>
            </a:r>
            <a:r>
              <a:rPr lang="en-US" sz="2000" dirty="0">
                <a:latin typeface="Neutraface Text Demi" panose="02000600040000020004" charset="0"/>
              </a:rPr>
              <a:t> </a:t>
            </a:r>
            <a:r>
              <a:rPr lang="en-US" sz="2000" dirty="0" smtClean="0">
                <a:latin typeface="Neutraface Text Demi" panose="02000600040000020004" charset="0"/>
              </a:rPr>
              <a:t>are </a:t>
            </a:r>
            <a:r>
              <a:rPr lang="en-US" sz="2000" dirty="0">
                <a:latin typeface="Neutraface Text Demi" panose="02000600040000020004" charset="0"/>
              </a:rPr>
              <a:t>applied.</a:t>
            </a:r>
          </a:p>
          <a:p>
            <a:pPr marL="227013" indent="-227013"/>
            <a:r>
              <a:rPr lang="en-US" sz="2000" dirty="0">
                <a:latin typeface="Neutraface Text Demi" panose="02000600040000020004" charset="0"/>
              </a:rPr>
              <a:t>Different daylight control zones are </a:t>
            </a:r>
            <a:r>
              <a:rPr lang="en-US" sz="2000" dirty="0" smtClean="0">
                <a:latin typeface="Neutraface Text Demi" panose="02000600040000020004" charset="0"/>
              </a:rPr>
              <a:t>considered (1 </a:t>
            </a:r>
            <a:r>
              <a:rPr lang="en-US" sz="2000" dirty="0">
                <a:latin typeface="Neutraface Text Demi" panose="02000600040000020004" charset="0"/>
              </a:rPr>
              <a:t>row, 2 rows, 3 rows, etc.).</a:t>
            </a:r>
          </a:p>
          <a:p>
            <a:pPr marL="227013" indent="-227013"/>
            <a:r>
              <a:rPr lang="en-US" sz="2000" dirty="0">
                <a:latin typeface="Neutraface Text Demi" panose="02000600040000020004" charset="0"/>
              </a:rPr>
              <a:t>Critical points are placed four feet from the </a:t>
            </a:r>
            <a:r>
              <a:rPr lang="en-US" sz="2000" dirty="0" smtClean="0">
                <a:latin typeface="Neutraface Text Demi" panose="02000600040000020004" charset="0"/>
              </a:rPr>
              <a:t>side walls </a:t>
            </a:r>
            <a:r>
              <a:rPr lang="en-US" sz="2000" dirty="0">
                <a:latin typeface="Neutraface Text Demi" panose="02000600040000020004" charset="0"/>
              </a:rPr>
              <a:t>near the interior edge of each daylight zone.</a:t>
            </a:r>
          </a:p>
          <a:p>
            <a:pPr marL="227013" indent="-227013"/>
            <a:r>
              <a:rPr lang="en-US" sz="2000" dirty="0">
                <a:latin typeface="Neutraface Text Demi" panose="02000600040000020004" charset="0"/>
              </a:rPr>
              <a:t>A 70/30 contribution is considered from the dimmed and non-dimmed zones at the critical point.</a:t>
            </a:r>
          </a:p>
          <a:p>
            <a:pPr marL="227013" indent="-227013"/>
            <a:r>
              <a:rPr lang="en-US" sz="2000" dirty="0">
                <a:latin typeface="Neutraface Text Demi" panose="02000600040000020004" charset="0"/>
              </a:rPr>
              <a:t>Dimming levels are determined for each layout.</a:t>
            </a:r>
          </a:p>
          <a:p>
            <a:pPr marL="227013" indent="-227013"/>
            <a:r>
              <a:rPr lang="en-US" sz="2000" dirty="0" smtClean="0">
                <a:latin typeface="Neutraface Text Demi" panose="02000600040000020004" charset="0"/>
              </a:rPr>
              <a:t>Room power levels are calculated.</a:t>
            </a:r>
            <a:endParaRPr lang="en-US" sz="2000" dirty="0">
              <a:latin typeface="Neutraface Text Demi" panose="02000600040000020004" charset="0"/>
            </a:endParaRPr>
          </a:p>
          <a:p>
            <a:pPr marL="227013" indent="-227013"/>
            <a:r>
              <a:rPr lang="en-US" sz="2000" dirty="0" smtClean="0">
                <a:latin typeface="Neutraface Text Demi" panose="02000600040000020004" charset="0"/>
              </a:rPr>
              <a:t>The configuration with the highest </a:t>
            </a:r>
            <a:r>
              <a:rPr lang="en-US" sz="2000" dirty="0">
                <a:latin typeface="Neutraface Text Demi" panose="02000600040000020004" charset="0"/>
              </a:rPr>
              <a:t>energy savings </a:t>
            </a:r>
            <a:r>
              <a:rPr lang="en-US" sz="2000" dirty="0" smtClean="0">
                <a:latin typeface="Neutraface Text Demi" panose="02000600040000020004" charset="0"/>
              </a:rPr>
              <a:t>is applied.</a:t>
            </a:r>
            <a:endParaRPr lang="en-US" sz="2000" dirty="0">
              <a:latin typeface="Neutraface Text Demi" panose="02000600040000020004" charset="0"/>
            </a:endParaRPr>
          </a:p>
          <a:p>
            <a:pPr marL="227013" indent="-227013"/>
            <a:endParaRPr lang="en-US" sz="2000" dirty="0">
              <a:latin typeface="Neutraface Text Demi" panose="02000600040000020004" charset="0"/>
            </a:endParaRPr>
          </a:p>
        </p:txBody>
      </p:sp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Neutraface Text Demi" panose="02000600040000020004" charset="0"/>
              </a:rPr>
              <a:t>Daylight Calculations</a:t>
            </a:r>
            <a:endParaRPr lang="en-US" sz="3600" dirty="0">
              <a:latin typeface="Neutraface Text Demi" panose="02000600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eutraface Text Demi" panose="02000600040000020004" charset="0"/>
              </a:rPr>
              <a:t>Daylight Output</a:t>
            </a:r>
            <a:endParaRPr lang="en-US" sz="3600" dirty="0">
              <a:latin typeface="Neutraface Text Demi" panose="020006000400000200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Neutraface Text Demi" panose="02000600040000020004" charset="0"/>
              </a:rPr>
              <a:t>Monthly electric lighting energy savings table/graph.</a:t>
            </a:r>
          </a:p>
          <a:p>
            <a:r>
              <a:rPr lang="en-US" sz="2000" dirty="0" smtClean="0">
                <a:latin typeface="Neutraface Text Demi" panose="02000600040000020004" charset="0"/>
              </a:rPr>
              <a:t>Electric lighting power </a:t>
            </a:r>
            <a:r>
              <a:rPr lang="en-US" sz="2000" dirty="0">
                <a:latin typeface="Neutraface Text Demi" panose="02000600040000020004" charset="0"/>
              </a:rPr>
              <a:t>levels at each hour of the year </a:t>
            </a:r>
            <a:r>
              <a:rPr lang="en-US" sz="2000" dirty="0" smtClean="0">
                <a:latin typeface="Neutraface Text Demi" panose="02000600040000020004" charset="0"/>
              </a:rPr>
              <a:t>are applied in an </a:t>
            </a:r>
            <a:r>
              <a:rPr lang="en-US" sz="2000" dirty="0" err="1" smtClean="0">
                <a:latin typeface="Neutraface Text Demi" panose="02000600040000020004" charset="0"/>
              </a:rPr>
              <a:t>EnergyPlus</a:t>
            </a:r>
            <a:r>
              <a:rPr lang="en-US" sz="2000" dirty="0" smtClean="0">
                <a:latin typeface="Neutraface Text Demi" panose="02000600040000020004" charset="0"/>
              </a:rPr>
              <a:t> schedule for each perimeter zone.</a:t>
            </a:r>
            <a:endParaRPr lang="en-US" sz="2000" dirty="0">
              <a:latin typeface="Neutraface Text Demi" panose="02000600040000020004" charset="0"/>
            </a:endParaRPr>
          </a:p>
          <a:p>
            <a:r>
              <a:rPr lang="en-US" sz="2000" dirty="0" smtClean="0">
                <a:latin typeface="Neutraface Text Demi" panose="02000600040000020004" charset="0"/>
              </a:rPr>
              <a:t>A shading </a:t>
            </a:r>
            <a:r>
              <a:rPr lang="en-US" sz="2000" dirty="0">
                <a:latin typeface="Neutraface Text Demi" panose="02000600040000020004" charset="0"/>
              </a:rPr>
              <a:t>device schedule </a:t>
            </a:r>
            <a:r>
              <a:rPr lang="en-US" sz="2000" dirty="0" smtClean="0">
                <a:latin typeface="Neutraface Text Demi" panose="02000600040000020004" charset="0"/>
              </a:rPr>
              <a:t>is produced for each façade (for </a:t>
            </a:r>
            <a:r>
              <a:rPr lang="en-US" sz="2000" dirty="0" err="1" smtClean="0">
                <a:latin typeface="Neutraface Text Demi" panose="02000600040000020004" charset="0"/>
              </a:rPr>
              <a:t>EnergyPlus</a:t>
            </a:r>
            <a:r>
              <a:rPr lang="en-US" sz="2000" dirty="0" smtClean="0">
                <a:latin typeface="Neutraface Text Demi" panose="02000600040000020004" charset="0"/>
              </a:rPr>
              <a:t>).</a:t>
            </a:r>
          </a:p>
          <a:p>
            <a:r>
              <a:rPr lang="en-US" sz="2000" dirty="0" smtClean="0">
                <a:latin typeface="Neutraface Text Demi" panose="02000600040000020004" charset="0"/>
              </a:rPr>
              <a:t>Option - Daylight Autonomy contour graphs and </a:t>
            </a:r>
            <a:r>
              <a:rPr lang="en-US" sz="2000" dirty="0">
                <a:latin typeface="Neutraface Text Demi" panose="02000600040000020004" charset="0"/>
              </a:rPr>
              <a:t>Spatial Daylight </a:t>
            </a:r>
            <a:r>
              <a:rPr lang="en-US" sz="2000" dirty="0" err="1">
                <a:latin typeface="Neutraface Text Demi" panose="02000600040000020004" charset="0"/>
              </a:rPr>
              <a:t>Automony</a:t>
            </a:r>
            <a:r>
              <a:rPr lang="en-US" sz="2000" dirty="0">
                <a:latin typeface="Neutraface Text Demi" panose="02000600040000020004" charset="0"/>
              </a:rPr>
              <a:t> (sDA</a:t>
            </a:r>
            <a:r>
              <a:rPr lang="en-US" sz="2000" baseline="-25000" dirty="0">
                <a:latin typeface="Neutraface Text Demi" panose="02000600040000020004" charset="0"/>
              </a:rPr>
              <a:t>300 lux,50%</a:t>
            </a:r>
            <a:r>
              <a:rPr lang="en-US" sz="2000" dirty="0">
                <a:latin typeface="Neutraface Text Demi" panose="02000600040000020004" charset="0"/>
              </a:rPr>
              <a:t>) </a:t>
            </a:r>
            <a:r>
              <a:rPr lang="en-US" sz="2000" dirty="0" smtClean="0">
                <a:latin typeface="Neutraface Text Demi" panose="02000600040000020004" charset="0"/>
              </a:rPr>
              <a:t>can be computed for each space (below).</a:t>
            </a:r>
            <a:endParaRPr lang="en-US" sz="2000" dirty="0">
              <a:latin typeface="Neutraface Text Demi" panose="02000600040000020004" charset="0"/>
            </a:endParaRPr>
          </a:p>
          <a:p>
            <a:endParaRPr lang="en-US" sz="2000" dirty="0">
              <a:latin typeface="Neutraface Text Demi" panose="0200060004000002000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20552" r="16580" b="7368"/>
          <a:stretch/>
        </p:blipFill>
        <p:spPr bwMode="auto">
          <a:xfrm>
            <a:off x="5257800" y="3825810"/>
            <a:ext cx="2971800" cy="242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3916" y="5867400"/>
            <a:ext cx="218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eutraface Text Demi" panose="02000600040000020004" charset="0"/>
              </a:rPr>
              <a:t>sDA</a:t>
            </a:r>
            <a:r>
              <a:rPr lang="en-US" baseline="-25000" dirty="0">
                <a:latin typeface="Neutraface Text Demi" panose="02000600040000020004" charset="0"/>
              </a:rPr>
              <a:t>300 lux,50</a:t>
            </a:r>
            <a:r>
              <a:rPr lang="en-US" baseline="-25000" dirty="0" smtClean="0">
                <a:latin typeface="Neutraface Text Demi" panose="02000600040000020004" charset="0"/>
              </a:rPr>
              <a:t>%</a:t>
            </a:r>
            <a:r>
              <a:rPr lang="en-US" dirty="0" smtClean="0">
                <a:latin typeface="Neutraface Text Demi" panose="02000600040000020004" charset="0"/>
              </a:rPr>
              <a:t> = 63.5%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6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Airflow Modeling?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Airflow in buildings are either</a:t>
            </a:r>
          </a:p>
          <a:p>
            <a:pPr lvl="1"/>
            <a:r>
              <a:rPr lang="en-US" dirty="0" smtClean="0"/>
              <a:t>Intentional (supply/return flow, exhaust…)</a:t>
            </a:r>
          </a:p>
          <a:p>
            <a:pPr lvl="1"/>
            <a:r>
              <a:rPr lang="en-US" dirty="0" smtClean="0"/>
              <a:t>Unintentional (infiltration, zone-to-zone leakage…)</a:t>
            </a:r>
          </a:p>
          <a:p>
            <a:r>
              <a:rPr lang="en-US" dirty="0" smtClean="0"/>
              <a:t>Both types play a role in transport phenomena</a:t>
            </a:r>
          </a:p>
          <a:p>
            <a:pPr lvl="1"/>
            <a:r>
              <a:rPr lang="en-US" dirty="0" smtClean="0"/>
              <a:t>Heating and cooling</a:t>
            </a:r>
          </a:p>
          <a:p>
            <a:pPr lvl="1"/>
            <a:r>
              <a:rPr lang="en-US" dirty="0" smtClean="0"/>
              <a:t>Contaminant transport</a:t>
            </a:r>
          </a:p>
          <a:p>
            <a:r>
              <a:rPr lang="en-US" dirty="0" smtClean="0"/>
              <a:t>Internal unintentional transport typically not modeled, infiltration should be modeled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1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 smtClean="0"/>
              <a:t>Infiltration Modeling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Infiltration </a:t>
            </a:r>
            <a:r>
              <a:rPr lang="en-US" smtClean="0"/>
              <a:t>accounts for up to 25</a:t>
            </a:r>
            <a:r>
              <a:rPr lang="en-US" dirty="0" smtClean="0"/>
              <a:t>% of load</a:t>
            </a:r>
          </a:p>
          <a:p>
            <a:r>
              <a:rPr lang="en-US" dirty="0" smtClean="0"/>
              <a:t>Modeling is typically very coarse</a:t>
            </a:r>
          </a:p>
          <a:p>
            <a:pPr lvl="1"/>
            <a:r>
              <a:rPr lang="en-US" dirty="0" smtClean="0"/>
              <a:t>Standards/guidelines</a:t>
            </a:r>
          </a:p>
          <a:p>
            <a:pPr lvl="1"/>
            <a:r>
              <a:rPr lang="en-US" dirty="0" smtClean="0"/>
              <a:t>Rules of thumb</a:t>
            </a:r>
          </a:p>
          <a:p>
            <a:r>
              <a:rPr lang="en-US" dirty="0" smtClean="0"/>
              <a:t>Alternate approach: use CONTAM to compute infiltration based on building airtightness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is CONTAM?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8276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purpose </a:t>
            </a:r>
            <a:r>
              <a:rPr lang="en-US" dirty="0" err="1" smtClean="0"/>
              <a:t>multizone</a:t>
            </a:r>
            <a:r>
              <a:rPr lang="en-US" dirty="0" smtClean="0"/>
              <a:t> airflow simulation code</a:t>
            </a:r>
          </a:p>
          <a:p>
            <a:r>
              <a:rPr lang="en-US" dirty="0" smtClean="0"/>
              <a:t>Often used for </a:t>
            </a:r>
            <a:r>
              <a:rPr lang="en-US" u="sng" dirty="0" smtClean="0"/>
              <a:t>contam</a:t>
            </a:r>
            <a:r>
              <a:rPr lang="en-US" dirty="0" smtClean="0"/>
              <a:t>inant transport simulation</a:t>
            </a:r>
            <a:endParaRPr lang="en-US" dirty="0"/>
          </a:p>
          <a:p>
            <a:r>
              <a:rPr lang="en-US" dirty="0" smtClean="0"/>
              <a:t>Uses an “element assembly” model of the building</a:t>
            </a:r>
          </a:p>
          <a:p>
            <a:r>
              <a:rPr lang="en-US" dirty="0" smtClean="0"/>
              <a:t>Leakage paths, air handlers, and other components of the model are represented as logical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1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/>
              <a:t>Translate energy model into airflow model</a:t>
            </a:r>
          </a:p>
          <a:p>
            <a:r>
              <a:rPr lang="en-US" dirty="0" smtClean="0"/>
              <a:t>Run CONTAM to compute infiltration</a:t>
            </a:r>
          </a:p>
          <a:p>
            <a:r>
              <a:rPr lang="en-US" dirty="0" smtClean="0"/>
              <a:t>Process CONTAM outputs to create enhanced energy model</a:t>
            </a:r>
          </a:p>
          <a:p>
            <a:r>
              <a:rPr lang="en-US" dirty="0" smtClean="0"/>
              <a:t>Programmed using the </a:t>
            </a:r>
            <a:r>
              <a:rPr lang="en-US" dirty="0" err="1" smtClean="0"/>
              <a:t>OpenStudio</a:t>
            </a:r>
            <a:r>
              <a:rPr lang="en-US" dirty="0" smtClean="0"/>
              <a:t> SDK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4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1852594"/>
          </a:xfrm>
        </p:spPr>
        <p:txBody>
          <a:bodyPr>
            <a:normAutofit/>
          </a:bodyPr>
          <a:lstStyle/>
          <a:p>
            <a:r>
              <a:rPr lang="en-US" dirty="0" smtClean="0"/>
              <a:t>Convert energy model objects into airflow model objects</a:t>
            </a:r>
          </a:p>
          <a:p>
            <a:r>
              <a:rPr lang="en-US" dirty="0" smtClean="0"/>
              <a:t>Process is 100% automatic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smtClean="0"/>
              <a:t>Automatic Translation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r="10365"/>
          <a:stretch/>
        </p:blipFill>
        <p:spPr bwMode="auto">
          <a:xfrm>
            <a:off x="757184" y="3656650"/>
            <a:ext cx="3798888" cy="251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2022073" y="4038600"/>
            <a:ext cx="416327" cy="50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2022073" y="4519525"/>
            <a:ext cx="416327" cy="50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3241273" y="4214725"/>
            <a:ext cx="416327" cy="50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2509783" y="4824325"/>
            <a:ext cx="416327" cy="509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069932" y="4107754"/>
            <a:ext cx="469392" cy="4693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481743" y="4107754"/>
            <a:ext cx="469392" cy="4693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069932" y="5187206"/>
            <a:ext cx="469392" cy="4693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81743" y="5196215"/>
            <a:ext cx="469392" cy="4693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 noChangeAspect="1"/>
            <a:stCxn id="12" idx="2"/>
            <a:endCxn id="11" idx="6"/>
          </p:cNvCxnSpPr>
          <p:nvPr/>
        </p:nvCxnSpPr>
        <p:spPr>
          <a:xfrm flipH="1">
            <a:off x="6539324" y="4342450"/>
            <a:ext cx="94241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 noChangeAspect="1"/>
            <a:stCxn id="12" idx="3"/>
            <a:endCxn id="13" idx="7"/>
          </p:cNvCxnSpPr>
          <p:nvPr/>
        </p:nvCxnSpPr>
        <p:spPr>
          <a:xfrm flipH="1">
            <a:off x="6470583" y="4508405"/>
            <a:ext cx="1079901" cy="7475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 noChangeAspect="1"/>
            <a:stCxn id="11" idx="4"/>
            <a:endCxn id="13" idx="0"/>
          </p:cNvCxnSpPr>
          <p:nvPr/>
        </p:nvCxnSpPr>
        <p:spPr>
          <a:xfrm>
            <a:off x="6304628" y="4577146"/>
            <a:ext cx="0" cy="610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 noChangeAspect="1"/>
            <a:stCxn id="14" idx="2"/>
            <a:endCxn id="13" idx="6"/>
          </p:cNvCxnSpPr>
          <p:nvPr/>
        </p:nvCxnSpPr>
        <p:spPr>
          <a:xfrm flipH="1" flipV="1">
            <a:off x="6539324" y="5421902"/>
            <a:ext cx="942419" cy="90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Aspect="1"/>
            <a:stCxn id="12" idx="4"/>
            <a:endCxn id="14" idx="0"/>
          </p:cNvCxnSpPr>
          <p:nvPr/>
        </p:nvCxnSpPr>
        <p:spPr>
          <a:xfrm>
            <a:off x="7716439" y="4577146"/>
            <a:ext cx="0" cy="6190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H="1">
            <a:off x="5648988" y="5430911"/>
            <a:ext cx="420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H="1">
            <a:off x="5648988" y="4329496"/>
            <a:ext cx="420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flipH="1">
            <a:off x="7951135" y="4329496"/>
            <a:ext cx="420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Aspect="1"/>
          </p:cNvCxnSpPr>
          <p:nvPr/>
        </p:nvCxnSpPr>
        <p:spPr>
          <a:xfrm flipH="1">
            <a:off x="7951135" y="5451685"/>
            <a:ext cx="4209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4886988" y="4632945"/>
            <a:ext cx="762000" cy="533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430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4872" y="1493837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Infiltration calculation (presently a part of RMT)</a:t>
            </a:r>
          </a:p>
          <a:p>
            <a:r>
              <a:rPr lang="en-US" dirty="0" smtClean="0"/>
              <a:t>HVAC security modeling (described in ASHRAE paper)</a:t>
            </a:r>
          </a:p>
          <a:p>
            <a:r>
              <a:rPr lang="en-US" dirty="0" smtClean="0"/>
              <a:t>IAQ/IEQ building performance assessment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76383"/>
            <a:ext cx="4038600" cy="29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en-US" dirty="0" smtClean="0"/>
              <a:t>Summary on Airflow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Enable enhanced energy modeling with airflow modeling</a:t>
            </a:r>
          </a:p>
          <a:p>
            <a:r>
              <a:rPr lang="en-US" dirty="0" smtClean="0"/>
              <a:t>CONTAM objects are integrated into </a:t>
            </a:r>
            <a:r>
              <a:rPr lang="en-US" dirty="0" err="1" smtClean="0"/>
              <a:t>OpenStudio</a:t>
            </a:r>
            <a:r>
              <a:rPr lang="en-US" dirty="0" smtClean="0"/>
              <a:t> (as of version 1.1.3)</a:t>
            </a:r>
          </a:p>
          <a:p>
            <a:r>
              <a:rPr lang="en-US" dirty="0" smtClean="0"/>
              <a:t>Current applications include infiltration and security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2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8368" r="5849" b="51714"/>
          <a:stretch/>
        </p:blipFill>
        <p:spPr bwMode="auto">
          <a:xfrm>
            <a:off x="315939" y="1676400"/>
            <a:ext cx="845820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265239"/>
            <a:ext cx="8535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4 Platform Tools with different analytical capabilities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designed to engage the owner throughout a building retrofit lifecycle</a:t>
            </a:r>
          </a:p>
          <a:p>
            <a:pPr algn="ctr"/>
            <a:endParaRPr lang="en-US" dirty="0" smtClean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316" y="5943600"/>
            <a:ext cx="854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tools.eebhub.org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45762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5"/>
              </a:rPr>
              <a:t>tools.eebhub.org/visitors</a:t>
            </a:r>
            <a:endParaRPr lang="en-US" dirty="0"/>
          </a:p>
          <a:p>
            <a:pPr algn="ctr"/>
            <a:r>
              <a:rPr lang="en-US" dirty="0"/>
              <a:t>over 600 visits &amp; 2,000 </a:t>
            </a:r>
            <a:r>
              <a:rPr lang="en-US" dirty="0" smtClean="0"/>
              <a:t>page views </a:t>
            </a:r>
            <a:r>
              <a:rPr lang="en-US" dirty="0"/>
              <a:t>last month!</a:t>
            </a:r>
          </a:p>
        </p:txBody>
      </p:sp>
    </p:spTree>
    <p:extLst>
      <p:ext uri="{BB962C8B-B14F-4D97-AF65-F5344CB8AC3E}">
        <p14:creationId xmlns:p14="http://schemas.microsoft.com/office/powerpoint/2010/main" val="208922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C263A8D1-357C-4949-B1D6-ED77DD2E3B38}" type="slidenum">
              <a:rPr lang="en-US" smtClean="0">
                <a:latin typeface="Neutraface Text Demi Alt" panose="02000600040000020004" pitchFamily="50" charset="0"/>
                <a:cs typeface="Arial"/>
              </a:rPr>
              <a:t>20</a:t>
            </a:fld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6" name="Title 11"/>
          <p:cNvSpPr>
            <a:spLocks noGrp="1"/>
          </p:cNvSpPr>
          <p:nvPr>
            <p:ph type="title"/>
          </p:nvPr>
        </p:nvSpPr>
        <p:spPr>
          <a:xfrm>
            <a:off x="3649662" y="152400"/>
            <a:ext cx="3825097" cy="550310"/>
          </a:xfrm>
          <a:solidFill>
            <a:schemeClr val="bg1"/>
          </a:solidFill>
        </p:spPr>
        <p:txBody>
          <a:bodyPr rtlCol="0" anchor="ctr" anchorCtr="0">
            <a:noAutofit/>
          </a:bodyPr>
          <a:lstStyle/>
          <a:p>
            <a:pPr algn="l"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Modeling Theory</a:t>
            </a:r>
            <a:endParaRPr lang="en-US" sz="2200" b="1" i="1" dirty="0">
              <a:solidFill>
                <a:schemeClr val="accent6"/>
              </a:solidFill>
              <a:latin typeface="Neutraface Text Demi" panose="02000600040000020004" pitchFamily="50" charset="0"/>
              <a:cs typeface="Arial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3154" y="5456323"/>
            <a:ext cx="1094407" cy="73850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85" t="10361" r="4185" b="6757"/>
          <a:stretch/>
        </p:blipFill>
        <p:spPr>
          <a:xfrm>
            <a:off x="8159757" y="5793483"/>
            <a:ext cx="702992" cy="62187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496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1159216"/>
            <a:ext cx="5181600" cy="3886200"/>
            <a:chOff x="3657600" y="838200"/>
            <a:chExt cx="5181600" cy="3886200"/>
          </a:xfrm>
        </p:grpSpPr>
        <p:sp>
          <p:nvSpPr>
            <p:cNvPr id="80" name="Rectangle 79"/>
            <p:cNvSpPr/>
            <p:nvPr/>
          </p:nvSpPr>
          <p:spPr>
            <a:xfrm>
              <a:off x="3657600" y="2437848"/>
              <a:ext cx="338554" cy="130733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 algn="ctr"/>
              <a:r>
                <a:rPr lang="en-US" sz="1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utraface Text Demi Alt" panose="02000600040000020004" pitchFamily="50" charset="0"/>
                </a:rPr>
                <a:t>Reduce Complexity</a:t>
              </a:r>
              <a:endPara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3954843" y="2390828"/>
              <a:ext cx="0" cy="14229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73326" y="2373583"/>
              <a:ext cx="2175074" cy="728500"/>
            </a:xfrm>
            <a:prstGeom prst="rect">
              <a:avLst/>
            </a:prstGeom>
          </p:spPr>
        </p:pic>
        <p:pic>
          <p:nvPicPr>
            <p:cNvPr id="83" name="image09.jpg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73327" y="3379297"/>
              <a:ext cx="2175073" cy="522018"/>
            </a:xfrm>
            <a:prstGeom prst="rect">
              <a:avLst/>
            </a:prstGeom>
          </p:spPr>
        </p:pic>
        <p:pic>
          <p:nvPicPr>
            <p:cNvPr id="84" name="image06.jpg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73326" y="4202383"/>
              <a:ext cx="2175074" cy="522017"/>
            </a:xfrm>
            <a:prstGeom prst="rect">
              <a:avLst/>
            </a:prstGeom>
          </p:spPr>
        </p:pic>
        <p:pic>
          <p:nvPicPr>
            <p:cNvPr id="85" name="image17.jpg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89400" y="1535383"/>
              <a:ext cx="2159000" cy="518160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6386727" y="1692283"/>
              <a:ext cx="745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Detailed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376038" y="4278583"/>
              <a:ext cx="1640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Reduced Order Model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381594" y="2622427"/>
              <a:ext cx="1848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Simplified Thermal Zones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82390" y="3516583"/>
              <a:ext cx="15424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Simplified Geometry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046804" y="1306783"/>
              <a:ext cx="792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Run Time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153400" y="2606683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9  min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153400" y="3516583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5  min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153400" y="427349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2  min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153400" y="1684726"/>
              <a:ext cx="6142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Neutraface Text Demi Alt" panose="02000600040000020004" pitchFamily="50" charset="0"/>
                </a:rPr>
                <a:t>15  min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962400" y="838200"/>
              <a:ext cx="2514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utraface Text Demi Alt" panose="02000600040000020004" pitchFamily="50" charset="0"/>
                </a:rPr>
                <a:t>Energy Models</a:t>
              </a:r>
              <a:endPara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5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C263A8D1-357C-4949-B1D6-ED77DD2E3B38}" type="slidenum">
              <a:rPr lang="en-US" smtClean="0">
                <a:latin typeface="Neutraface Text Demi Alt" panose="02000600040000020004" pitchFamily="50" charset="0"/>
                <a:cs typeface="Arial"/>
              </a:rPr>
              <a:t>21</a:t>
            </a:fld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 rot="16200000">
            <a:off x="-630075" y="3040002"/>
            <a:ext cx="162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SUBSTANTIAL</a:t>
            </a:r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6" name="Title 11"/>
          <p:cNvSpPr>
            <a:spLocks noGrp="1"/>
          </p:cNvSpPr>
          <p:nvPr>
            <p:ph type="title"/>
          </p:nvPr>
        </p:nvSpPr>
        <p:spPr>
          <a:xfrm>
            <a:off x="3631875" y="152400"/>
            <a:ext cx="3842885" cy="550310"/>
          </a:xfrm>
          <a:solidFill>
            <a:schemeClr val="bg1"/>
          </a:solidFill>
        </p:spPr>
        <p:txBody>
          <a:bodyPr rtlCol="0" anchor="ctr" anchorCtr="0">
            <a:noAutofit/>
          </a:bodyPr>
          <a:lstStyle/>
          <a:p>
            <a:pPr algn="l">
              <a:defRPr/>
            </a:pPr>
            <a:r>
              <a:rPr lang="en-US" sz="2200" b="1" dirty="0" err="1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OpenStudio</a:t>
            </a:r>
            <a:r>
              <a:rPr lang="en-US" sz="2200" b="1" dirty="0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/E+</a:t>
            </a:r>
            <a:endParaRPr lang="en-US" sz="2200" b="1" i="1" dirty="0">
              <a:solidFill>
                <a:schemeClr val="accent6"/>
              </a:solidFill>
              <a:latin typeface="Neutraface Text Demi" panose="02000600040000020004" pitchFamily="50" charset="0"/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30844" y="3075724"/>
            <a:ext cx="496316" cy="187216"/>
            <a:chOff x="1751163" y="3106792"/>
            <a:chExt cx="496316" cy="187216"/>
          </a:xfrm>
        </p:grpSpPr>
        <p:sp>
          <p:nvSpPr>
            <p:cNvPr id="31" name="Right Arrow 30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3154" y="5456323"/>
            <a:ext cx="1094407" cy="73850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85" t="10361" r="4185" b="6757"/>
          <a:stretch/>
        </p:blipFill>
        <p:spPr>
          <a:xfrm>
            <a:off x="8159757" y="5793483"/>
            <a:ext cx="702992" cy="621877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496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198" y="2284362"/>
            <a:ext cx="914400" cy="102475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198" y="3941967"/>
            <a:ext cx="914400" cy="655319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19392" y="2798725"/>
            <a:ext cx="5077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Data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9914" y="3228201"/>
            <a:ext cx="4918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Flow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43289" y="2117150"/>
            <a:ext cx="1670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Energy Simulation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39845" y="882611"/>
            <a:ext cx="902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Building101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98407" y="605692"/>
            <a:ext cx="211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Validation Case Studies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39845" y="2777627"/>
            <a:ext cx="13815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One Montgomery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239845" y="3999254"/>
            <a:ext cx="2012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Healthcare/Lab Case Study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04493" y="3054626"/>
            <a:ext cx="2622946" cy="845531"/>
            <a:chOff x="6004493" y="3054626"/>
            <a:chExt cx="2622946" cy="845531"/>
          </a:xfrm>
        </p:grpSpPr>
        <p:pic>
          <p:nvPicPr>
            <p:cNvPr id="42" name="Picture 41"/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884" b="6968"/>
            <a:stretch/>
          </p:blipFill>
          <p:spPr bwMode="auto">
            <a:xfrm>
              <a:off x="6004493" y="3054626"/>
              <a:ext cx="990600" cy="845531"/>
            </a:xfrm>
            <a:prstGeom prst="rect">
              <a:avLst/>
            </a:prstGeom>
            <a:noFill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293" y="3054626"/>
              <a:ext cx="1556146" cy="80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004493" y="4220311"/>
            <a:ext cx="2156395" cy="1121669"/>
            <a:chOff x="6331667" y="4220311"/>
            <a:chExt cx="2156395" cy="112166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091" y="4265044"/>
              <a:ext cx="1351971" cy="106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667" y="4220311"/>
              <a:ext cx="747779" cy="112166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04493" y="1222036"/>
            <a:ext cx="2076140" cy="1416463"/>
            <a:chOff x="6211706" y="1222036"/>
            <a:chExt cx="2076140" cy="1416463"/>
          </a:xfrm>
        </p:grpSpPr>
        <p:pic>
          <p:nvPicPr>
            <p:cNvPr id="37" name="image06.jpg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211706" y="2140226"/>
              <a:ext cx="2076140" cy="498273"/>
            </a:xfrm>
            <a:prstGeom prst="rect">
              <a:avLst/>
            </a:prstGeom>
          </p:spPr>
        </p:pic>
        <p:pic>
          <p:nvPicPr>
            <p:cNvPr id="94" name="Picture 93" descr="C:\Users\mgd165\Desktop\Research Work\Thesis\DesignBuilder Models\Building 101\front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291" y="1222036"/>
              <a:ext cx="2049555" cy="8419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Rectangle 79"/>
          <p:cNvSpPr/>
          <p:nvPr/>
        </p:nvSpPr>
        <p:spPr>
          <a:xfrm>
            <a:off x="1680571" y="5456323"/>
            <a:ext cx="4267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3200" dirty="0" smtClean="0">
                <a:hlinkClick r:id="rId19"/>
              </a:rPr>
              <a:t>tools.eebhub.org/game</a:t>
            </a:r>
            <a:endParaRPr lang="en-US" sz="3200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911981" y="1595180"/>
            <a:ext cx="106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User Input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9129" y="1922139"/>
            <a:ext cx="1192503" cy="2543957"/>
            <a:chOff x="1017296" y="2055420"/>
            <a:chExt cx="1192503" cy="2543957"/>
          </a:xfrm>
        </p:grpSpPr>
        <p:sp>
          <p:nvSpPr>
            <p:cNvPr id="11" name="Rectangle 10"/>
            <p:cNvSpPr/>
            <p:nvPr/>
          </p:nvSpPr>
          <p:spPr>
            <a:xfrm>
              <a:off x="1017296" y="2057400"/>
              <a:ext cx="1185878" cy="25419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17297" y="2055420"/>
              <a:ext cx="10249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utraface Text Demi Alt" panose="02000600040000020004" pitchFamily="50" charset="0"/>
                  <a:cs typeface="Arial"/>
                </a:rPr>
                <a:t>Geometry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8288" y="2709797"/>
              <a:ext cx="901511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 smtClean="0">
                  <a:latin typeface="Neutraface Text Demi Alt" panose="02000600040000020004" pitchFamily="50" charset="0"/>
                  <a:cs typeface="Arial"/>
                </a:rPr>
                <a:t>Building Component Library (BCL)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17297" y="2407929"/>
              <a:ext cx="1192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utraface Text Demi Alt" panose="02000600040000020004" pitchFamily="50" charset="0"/>
                  <a:cs typeface="Arial"/>
                </a:rPr>
                <a:t>Enclosure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17296" y="3316876"/>
              <a:ext cx="1185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utraface Text Demi Alt" panose="02000600040000020004" pitchFamily="50" charset="0"/>
                  <a:cs typeface="Arial"/>
                </a:rPr>
                <a:t>Typical Room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17296" y="3641784"/>
              <a:ext cx="1185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utraface Text Demi Alt" panose="02000600040000020004" pitchFamily="50" charset="0"/>
                  <a:cs typeface="Arial"/>
                </a:rPr>
                <a:t>Mechanical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17296" y="3966692"/>
              <a:ext cx="1185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utraface Text Demi Alt" panose="02000600040000020004" pitchFamily="50" charset="0"/>
                  <a:cs typeface="Arial"/>
                </a:rPr>
                <a:t>Lighting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17296" y="4291600"/>
              <a:ext cx="11858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Neutraface Text Demi Alt" panose="02000600040000020004" pitchFamily="50" charset="0"/>
                  <a:cs typeface="Arial"/>
                </a:rPr>
                <a:t>Schedules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94430" y="2631873"/>
            <a:ext cx="496316" cy="187216"/>
            <a:chOff x="2094430" y="2631873"/>
            <a:chExt cx="496316" cy="187216"/>
          </a:xfrm>
        </p:grpSpPr>
        <p:sp>
          <p:nvSpPr>
            <p:cNvPr id="63" name="Right Arrow 62"/>
            <p:cNvSpPr/>
            <p:nvPr/>
          </p:nvSpPr>
          <p:spPr>
            <a:xfrm>
              <a:off x="2094430" y="2631873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143289" y="265798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236874" y="265798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330459" y="265798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424044" y="265798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 rot="16200000">
            <a:off x="2653188" y="3519378"/>
            <a:ext cx="580420" cy="187216"/>
            <a:chOff x="3541833" y="4364682"/>
            <a:chExt cx="580420" cy="187216"/>
          </a:xfrm>
        </p:grpSpPr>
        <p:sp>
          <p:nvSpPr>
            <p:cNvPr id="99" name="Right Arrow 98"/>
            <p:cNvSpPr/>
            <p:nvPr/>
          </p:nvSpPr>
          <p:spPr>
            <a:xfrm rot="10800000">
              <a:off x="3541833" y="436468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3625937" y="436468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664066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757651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851236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44821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322473" y="2657104"/>
            <a:ext cx="580420" cy="187216"/>
            <a:chOff x="3541833" y="4364682"/>
            <a:chExt cx="580420" cy="187216"/>
          </a:xfrm>
        </p:grpSpPr>
        <p:sp>
          <p:nvSpPr>
            <p:cNvPr id="123" name="Right Arrow 122"/>
            <p:cNvSpPr/>
            <p:nvPr/>
          </p:nvSpPr>
          <p:spPr>
            <a:xfrm rot="10800000">
              <a:off x="3541833" y="436468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124" name="Right Arrow 123"/>
            <p:cNvSpPr/>
            <p:nvPr/>
          </p:nvSpPr>
          <p:spPr>
            <a:xfrm>
              <a:off x="3625937" y="436468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64066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757651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51236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944821" y="439079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677595" y="1595179"/>
            <a:ext cx="1725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Interactive Output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957118" y="1954246"/>
            <a:ext cx="1519343" cy="25419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957119" y="1952266"/>
            <a:ext cx="1445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Tracking Sheet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248111" y="2606643"/>
            <a:ext cx="90151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latin typeface="Neutraface Text Demi Alt" panose="02000600040000020004" pitchFamily="50" charset="0"/>
                <a:cs typeface="Arial"/>
              </a:rPr>
              <a:t>Building Component Library (BCL)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957119" y="3213722"/>
            <a:ext cx="1445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Energy End-Use 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3957119" y="3538630"/>
            <a:ext cx="1185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Financial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957119" y="2272893"/>
            <a:ext cx="1681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Measure Selection</a:t>
            </a:r>
          </a:p>
        </p:txBody>
      </p:sp>
      <p:cxnSp>
        <p:nvCxnSpPr>
          <p:cNvPr id="16" name="Straight Arrow Connector 15"/>
          <p:cNvCxnSpPr>
            <a:stCxn id="135" idx="2"/>
          </p:cNvCxnSpPr>
          <p:nvPr/>
        </p:nvCxnSpPr>
        <p:spPr>
          <a:xfrm flipH="1">
            <a:off x="4716789" y="4496223"/>
            <a:ext cx="1" cy="960100"/>
          </a:xfrm>
          <a:prstGeom prst="straightConnector1">
            <a:avLst/>
          </a:prstGeom>
          <a:ln w="31750">
            <a:solidFill>
              <a:schemeClr val="tx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3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" y="2667000"/>
            <a:ext cx="1416137" cy="97629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510536" y="1834109"/>
            <a:ext cx="1756664" cy="14424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 Diagonal Corner Rectangle 17"/>
          <p:cNvSpPr/>
          <p:nvPr/>
        </p:nvSpPr>
        <p:spPr>
          <a:xfrm>
            <a:off x="4145280" y="963321"/>
            <a:ext cx="2162048" cy="249311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82749C50-C60F-4A51-AF14-51E647E2E8A9}" type="slidenum">
              <a:rPr lang="en-US" smtClean="0">
                <a:latin typeface="Neutraface Text Demi Alt" panose="02000600040000020004" pitchFamily="50" charset="0"/>
                <a:cs typeface="Arial"/>
              </a:rPr>
              <a:t>22</a:t>
            </a:fld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3657600" y="152400"/>
            <a:ext cx="3817160" cy="550310"/>
          </a:xfrm>
          <a:solidFill>
            <a:schemeClr val="bg1"/>
          </a:solidFill>
        </p:spPr>
        <p:txBody>
          <a:bodyPr rtlCol="0" anchor="ctr" anchorCtr="0">
            <a:noAutofit/>
          </a:bodyPr>
          <a:lstStyle/>
          <a:p>
            <a:pPr algn="l"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Retrofit Decisions &amp; Features</a:t>
            </a:r>
            <a:endParaRPr lang="en-US" sz="2200" b="1" i="1" dirty="0">
              <a:solidFill>
                <a:schemeClr val="accent6"/>
              </a:solidFill>
              <a:latin typeface="Neutraface Text Demi" panose="02000600040000020004" pitchFamily="50" charset="0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3154" y="5456323"/>
            <a:ext cx="1094407" cy="7385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85" t="10361" r="4185" b="6757"/>
          <a:stretch/>
        </p:blipFill>
        <p:spPr>
          <a:xfrm>
            <a:off x="8159757" y="5793483"/>
            <a:ext cx="702992" cy="6218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62000" y="811754"/>
            <a:ext cx="7239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Neutraface Text Demi Alt" panose="02000600040000020004" pitchFamily="50" charset="0"/>
              </a:rPr>
              <a:t>Factors that impact retrofit decisions:</a:t>
            </a:r>
            <a:endParaRPr lang="en-US" sz="1600" dirty="0">
              <a:latin typeface="Neutraface Text Demi Alt" panose="02000600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Building Type, Size, Location,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Financial constraints (capital availability, financial return requirements)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Measure cost &amp; performance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Building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use, reliability, and disruption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Planned capital projects and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Energy source uncertainty (price, availability)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Technological change (new technology, regulation of old technology)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Environmental considerations (greenhouse gas emissions, water use)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Indoor environmental quality and productivity impacts</a:t>
            </a: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</a:endParaRPr>
          </a:p>
          <a:p>
            <a:r>
              <a:rPr lang="en-US" sz="1400" dirty="0" smtClean="0">
                <a:latin typeface="Neutraface Text Demi Alt" panose="02000600040000020004" pitchFamily="50" charset="0"/>
              </a:rPr>
              <a:t>Features for January:</a:t>
            </a:r>
            <a:endParaRPr lang="en-US" sz="1400" dirty="0">
              <a:latin typeface="Neutraface Text Demi Alt" panose="02000600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Add new measures (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Economizer, service hot water, exterior lighting)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</a:endParaRPr>
          </a:p>
          <a:p>
            <a:r>
              <a:rPr lang="en-US" sz="1400" dirty="0">
                <a:latin typeface="Neutraface Text Demi Alt" panose="02000600040000020004" pitchFamily="50" charset="0"/>
              </a:rPr>
              <a:t>Features for </a:t>
            </a:r>
            <a:r>
              <a:rPr lang="en-US" sz="1400" dirty="0" smtClean="0">
                <a:latin typeface="Neutraface Text Demi Alt" panose="02000600040000020004" pitchFamily="50" charset="0"/>
              </a:rPr>
              <a:t>March:</a:t>
            </a:r>
            <a:endParaRPr lang="en-US" sz="1400" dirty="0">
              <a:latin typeface="Neutraface Text Demi Alt" panose="0200060004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ASHRAE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Standard 90.1 HVAC Systems (No3- No8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Schedule editor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Upload measures to the Building Component Library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Benchmark building with the LEED NC buildings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Editable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measure information and cost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Editable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financial assumptions &amp;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</a:rPr>
              <a:t>financial planning tab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2467" y="5887048"/>
            <a:ext cx="698946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traface Text Demi Alt" panose="02000600040000020004" pitchFamily="50" charset="0"/>
              </a:rPr>
              <a:t>Acknowledgements: </a:t>
            </a:r>
          </a:p>
          <a:p>
            <a:r>
              <a:rPr lang="en-US" sz="900" dirty="0" smtClean="0">
                <a:latin typeface="Neutraface Text Demi Alt" panose="02000600040000020004" pitchFamily="50" charset="0"/>
              </a:rPr>
              <a:t>PSU: Jin Bin Li, Mujing Wang, Nicholas Mattise, Josh Kuiros, Yang-Seon Kim, Ibrahim Alanqar, and Liusheng </a:t>
            </a:r>
            <a:r>
              <a:rPr lang="en-US" sz="900" dirty="0">
                <a:latin typeface="Neutraface Text Demi Alt" panose="02000600040000020004" pitchFamily="50" charset="0"/>
              </a:rPr>
              <a:t>Yan</a:t>
            </a:r>
            <a:endParaRPr lang="en-US" sz="900" dirty="0" smtClean="0">
              <a:latin typeface="Neutraface Text Demi Alt" panose="02000600040000020004" pitchFamily="50" charset="0"/>
            </a:endParaRPr>
          </a:p>
          <a:p>
            <a:r>
              <a:rPr lang="en-US" sz="900" dirty="0" smtClean="0">
                <a:latin typeface="Neutraface Text Demi Alt" panose="02000600040000020004" pitchFamily="50" charset="0"/>
              </a:rPr>
              <a:t>NREL: Kyle Benne, Andrew Parker, Nick Long, Brent Griffith, and Larry Brackney         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traface Text Demi Alt" panose="02000600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69712"/>
              </p:ext>
            </p:extLst>
          </p:nvPr>
        </p:nvGraphicFramePr>
        <p:xfrm>
          <a:off x="457200" y="1725994"/>
          <a:ext cx="8229600" cy="4397099"/>
        </p:xfrm>
        <a:graphic>
          <a:graphicData uri="http://schemas.openxmlformats.org/drawingml/2006/table">
            <a:tbl>
              <a:tblPr/>
              <a:tblGrid>
                <a:gridCol w="2131489"/>
                <a:gridCol w="6098111"/>
              </a:tblGrid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 Name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Occupancy/Schedule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Heating Set Back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 back the thermostat heating setpoint from 21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°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C(70°F) to  13°C(55°F) when unoccupied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Cooling Set Back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 back the thermostat cooling setpoint from  24°C(75°F) to  32°C(90°F) when unoccupied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Ventilation Set Back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 off building ventilation when unoccupied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Plug Load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EnergyStar Equipment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Require that new office equipment be EnergyStar certified, assuming a 15% reduction in equipment power density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Plug Load Control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During unoccupied hours, reduce plug load to 60% of prior unoccupied equipment power density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Lighting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Occupancy-Based Lighting Sensors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During unoccupied hours, reduce lighting power to 80% of prior unoccupied lighting power density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Daylight-Based Dimming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lighting schedule to dim lighting to target lighting level when daylight available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Office Lamp/Ballast Retrofit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 lamps and ballasts in all office fixtures to T8 with low ballast factor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Luminaire Retrofit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Convert lighting system to 90% of ASHRAE 90.1 Lighting Power Density values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Enclosure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Roof Insulation by R-10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R-20 insulation to roof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Wall Insulation by R-10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R-10 insulation to exterior walls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Increase Wall Insulation by R-20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R-20 insulation to exterior walls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 Upgrade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 windows with low-e, double pane, argon fill windows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Window Film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 a reflective window coating to lower solar heat gain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Door Weatherization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Weatherstrip doors to reduce infiltration by 5%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Exterior Wall Weatherization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 seal exterior wall to reduce infiltration by 15% 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HVAC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Outdoor Air Economizer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 an outdoor-air economizer for the venilation system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Condensing Boiler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 a condensing boiler with 95% efficiency at 120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°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 return temperature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Condensing Unit Replacement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 condensing units with 30% higher efficiency units</a:t>
                      </a:r>
                    </a:p>
                  </a:txBody>
                  <a:tcPr marL="8549" marR="8549" marT="8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6829" y="609600"/>
            <a:ext cx="305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RMT Measures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3334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76145" y="1727984"/>
            <a:ext cx="6655685" cy="3038616"/>
            <a:chOff x="2906174" y="2305609"/>
            <a:chExt cx="3286029" cy="1484186"/>
          </a:xfrm>
        </p:grpSpPr>
        <p:grpSp>
          <p:nvGrpSpPr>
            <p:cNvPr id="5" name="Group 4"/>
            <p:cNvGrpSpPr/>
            <p:nvPr/>
          </p:nvGrpSpPr>
          <p:grpSpPr>
            <a:xfrm>
              <a:off x="2906174" y="2305609"/>
              <a:ext cx="3286029" cy="1466630"/>
              <a:chOff x="2857547" y="4035103"/>
              <a:chExt cx="3286029" cy="146663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71800" y="4523993"/>
                <a:ext cx="3010854" cy="977740"/>
                <a:chOff x="514349" y="4254341"/>
                <a:chExt cx="3010854" cy="977740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98" t="33556" r="84513" b="51714"/>
                <a:stretch/>
              </p:blipFill>
              <p:spPr bwMode="auto">
                <a:xfrm>
                  <a:off x="514349" y="4264818"/>
                  <a:ext cx="807720" cy="941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890" t="33556" r="59276" b="51714"/>
                <a:stretch/>
              </p:blipFill>
              <p:spPr bwMode="auto">
                <a:xfrm>
                  <a:off x="1295400" y="4267200"/>
                  <a:ext cx="754380" cy="9410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98" t="33377" r="33912" b="51714"/>
                <a:stretch/>
              </p:blipFill>
              <p:spPr bwMode="auto">
                <a:xfrm>
                  <a:off x="2040732" y="4254341"/>
                  <a:ext cx="740568" cy="952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E5E5E5"/>
                    </a:clrFrom>
                    <a:clrTo>
                      <a:srgbClr val="E5E5E5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714" t="34033" r="8541" b="51356"/>
                <a:stretch/>
              </p:blipFill>
              <p:spPr bwMode="auto">
                <a:xfrm>
                  <a:off x="2779397" y="4298631"/>
                  <a:ext cx="745806" cy="933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4187"/>
              <a:stretch/>
            </p:blipFill>
            <p:spPr>
              <a:xfrm>
                <a:off x="3752851" y="4035103"/>
                <a:ext cx="1473043" cy="59057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7547" y="4789901"/>
                <a:ext cx="3286029" cy="707197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3059481" y="3679791"/>
              <a:ext cx="2971800" cy="1100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89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8368" r="5849" b="51714"/>
          <a:stretch/>
        </p:blipFill>
        <p:spPr bwMode="auto">
          <a:xfrm>
            <a:off x="325876" y="2300576"/>
            <a:ext cx="845820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6703644" y="3101836"/>
            <a:ext cx="496316" cy="187216"/>
            <a:chOff x="1751163" y="3106792"/>
            <a:chExt cx="496316" cy="187216"/>
          </a:xfrm>
        </p:grpSpPr>
        <p:sp>
          <p:nvSpPr>
            <p:cNvPr id="81" name="Right Arrow 80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235128" y="3106792"/>
            <a:ext cx="496316" cy="187216"/>
            <a:chOff x="1751163" y="3106792"/>
            <a:chExt cx="496316" cy="187216"/>
          </a:xfrm>
        </p:grpSpPr>
        <p:sp>
          <p:nvSpPr>
            <p:cNvPr id="73" name="Right Arrow 72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9005" y="1219200"/>
            <a:ext cx="80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building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owners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99515" y="1219200"/>
            <a:ext cx="91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building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designers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68775" y="1219200"/>
            <a:ext cx="816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building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auditors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1715" y="1219200"/>
            <a:ext cx="808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building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analysts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32" y="3684902"/>
            <a:ext cx="664787" cy="460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0855" y="3748090"/>
            <a:ext cx="675781" cy="3484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6200000">
            <a:off x="-253849" y="1313083"/>
            <a:ext cx="86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USERS</a:t>
            </a:r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 rot="16200000">
            <a:off x="-616033" y="4125533"/>
            <a:ext cx="160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DEVELOPERS</a:t>
            </a:r>
            <a:endParaRPr lang="en-US" b="1" dirty="0"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5878" y="3741753"/>
            <a:ext cx="1180603" cy="419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2985" y="3657600"/>
            <a:ext cx="1094407" cy="7385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85" t="10361" r="4185" b="6757"/>
          <a:stretch/>
        </p:blipFill>
        <p:spPr>
          <a:xfrm>
            <a:off x="8106495" y="3675777"/>
            <a:ext cx="659426" cy="5833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9217" y="4849509"/>
            <a:ext cx="498396" cy="35718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3339" y="4732974"/>
            <a:ext cx="492611" cy="5520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2886"/>
          <a:stretch/>
        </p:blipFill>
        <p:spPr>
          <a:xfrm>
            <a:off x="8095841" y="5376826"/>
            <a:ext cx="727369" cy="219118"/>
          </a:xfrm>
          <a:prstGeom prst="rect">
            <a:avLst/>
          </a:prstGeom>
        </p:spPr>
      </p:pic>
      <p:sp>
        <p:nvSpPr>
          <p:cNvPr id="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AF4A9954-4AD6-41C7-8330-40AE50A29332}" type="slidenum">
              <a:rPr lang="en-US" smtClean="0">
                <a:latin typeface="Neutraface Text Demi Alt" panose="02000600040000020004" pitchFamily="50" charset="0"/>
                <a:cs typeface="Arial"/>
              </a:rPr>
              <a:t>3</a:t>
            </a:fld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3997" y="4610627"/>
            <a:ext cx="1094407" cy="7385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6748" y="5596372"/>
            <a:ext cx="1015120" cy="281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632" y="4755786"/>
            <a:ext cx="864088" cy="34563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2317" y="4220471"/>
            <a:ext cx="115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Inverse Modeling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Toolkit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9" name="Title 11"/>
          <p:cNvSpPr>
            <a:spLocks noGrp="1"/>
          </p:cNvSpPr>
          <p:nvPr>
            <p:ph type="title"/>
          </p:nvPr>
        </p:nvSpPr>
        <p:spPr>
          <a:xfrm>
            <a:off x="3841742" y="112585"/>
            <a:ext cx="4235457" cy="609599"/>
          </a:xfrm>
        </p:spPr>
        <p:txBody>
          <a:bodyPr rtlCol="0" anchor="t">
            <a:noAutofit/>
          </a:bodyPr>
          <a:lstStyle/>
          <a:p>
            <a:pPr algn="l"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Simulation Platform</a:t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</a:br>
            <a:r>
              <a:rPr lang="en-US" sz="1600" b="1" dirty="0" smtClean="0">
                <a:solidFill>
                  <a:schemeClr val="accent6"/>
                </a:solidFill>
                <a:latin typeface="Neutraface Text Demi Alt" panose="02000600040000020004" pitchFamily="50" charset="0"/>
                <a:cs typeface="Arial"/>
              </a:rPr>
              <a:t>PEOPLE</a:t>
            </a:r>
            <a:endParaRPr lang="en-US" sz="1600" b="1" i="1" dirty="0">
              <a:solidFill>
                <a:schemeClr val="accent6"/>
              </a:solidFill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1784" y="4857447"/>
            <a:ext cx="695225" cy="451024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7714349" y="5341599"/>
            <a:ext cx="301733" cy="449601"/>
            <a:chOff x="5257800" y="2094304"/>
            <a:chExt cx="1025826" cy="1528547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8">
              <a:grayscl/>
            </a:blip>
            <a:srcRect r="15861"/>
            <a:stretch/>
          </p:blipFill>
          <p:spPr>
            <a:xfrm>
              <a:off x="5257800" y="2094304"/>
              <a:ext cx="1025826" cy="12192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9">
              <a:grayscl/>
            </a:blip>
            <a:srcRect l="22725" r="20462" b="28926"/>
            <a:stretch/>
          </p:blipFill>
          <p:spPr>
            <a:xfrm>
              <a:off x="5257800" y="3261188"/>
              <a:ext cx="1025826" cy="361663"/>
            </a:xfrm>
            <a:prstGeom prst="rect">
              <a:avLst/>
            </a:prstGeom>
          </p:spPr>
        </p:pic>
      </p:grpSp>
      <p:sp>
        <p:nvSpPr>
          <p:cNvPr id="58" name="Right Arrow 57"/>
          <p:cNvSpPr/>
          <p:nvPr/>
        </p:nvSpPr>
        <p:spPr>
          <a:xfrm rot="5400000">
            <a:off x="5726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2" name="Right Arrow 61"/>
          <p:cNvSpPr/>
          <p:nvPr/>
        </p:nvSpPr>
        <p:spPr>
          <a:xfrm rot="5400000">
            <a:off x="3011034" y="2059550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4" name="Right Arrow 63"/>
          <p:cNvSpPr/>
          <p:nvPr/>
        </p:nvSpPr>
        <p:spPr>
          <a:xfrm rot="5400000">
            <a:off x="54494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5" name="Right Arrow 64"/>
          <p:cNvSpPr/>
          <p:nvPr/>
        </p:nvSpPr>
        <p:spPr>
          <a:xfrm rot="5400000">
            <a:off x="78878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1163" y="3106792"/>
            <a:ext cx="496316" cy="187216"/>
            <a:chOff x="1751163" y="3106792"/>
            <a:chExt cx="496316" cy="187216"/>
          </a:xfrm>
        </p:grpSpPr>
        <p:sp>
          <p:nvSpPr>
            <p:cNvPr id="74" name="Right Arrow 73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2378862" y="4221291"/>
            <a:ext cx="1716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Design Advisor</a:t>
            </a:r>
          </a:p>
          <a:p>
            <a:pPr algn="ctr"/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CoolVent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Urban Weather Generator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72134" y="5065653"/>
            <a:ext cx="1166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Portfolio Inverse Modeling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0">
            <a:grayscl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814" t="32653" r="1859" b="31973"/>
          <a:stretch/>
        </p:blipFill>
        <p:spPr>
          <a:xfrm>
            <a:off x="319540" y="5531992"/>
            <a:ext cx="1257417" cy="307842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1003480" y="4230499"/>
            <a:ext cx="2324101" cy="746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00" y="6021253"/>
            <a:ext cx="1041381" cy="379547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28600" y="5765594"/>
            <a:ext cx="1166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Benchmarking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515121" y="5316379"/>
            <a:ext cx="1523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Manufacturer Materials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919654" y="4220180"/>
            <a:ext cx="1716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Energy Audit Tool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86900" y="5170960"/>
            <a:ext cx="1716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iPad Audit Interface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933126" y="5906741"/>
            <a:ext cx="171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Parametric Analysis </a:t>
            </a:r>
          </a:p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Toolkit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01152" y="4218301"/>
            <a:ext cx="1716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Retrofit Manager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01152" y="4562389"/>
            <a:ext cx="1716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integrates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87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18752" y="2464084"/>
            <a:ext cx="196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DATA FLOW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among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71032" y="3119578"/>
            <a:ext cx="496316" cy="187216"/>
            <a:chOff x="1751163" y="3106792"/>
            <a:chExt cx="496316" cy="187216"/>
          </a:xfrm>
        </p:grpSpPr>
        <p:sp>
          <p:nvSpPr>
            <p:cNvPr id="7" name="Right Arrow 6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32122" y="1399401"/>
            <a:ext cx="3741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INPUTS to platform interface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34103" r="83624" b="51714"/>
          <a:stretch/>
        </p:blipFill>
        <p:spPr bwMode="auto">
          <a:xfrm>
            <a:off x="332123" y="2653770"/>
            <a:ext cx="969524" cy="9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34103" r="83624" b="51714"/>
          <a:stretch/>
        </p:blipFill>
        <p:spPr bwMode="auto">
          <a:xfrm>
            <a:off x="5182668" y="2653770"/>
            <a:ext cx="969524" cy="9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34103" r="83624" b="51714"/>
          <a:stretch/>
        </p:blipFill>
        <p:spPr bwMode="auto">
          <a:xfrm>
            <a:off x="7686189" y="2653770"/>
            <a:ext cx="969524" cy="9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81000" y="4355248"/>
            <a:ext cx="3692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RESULTS from simulation engine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7415" y="3297731"/>
            <a:ext cx="196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platform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tools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34103" r="83624" b="51714"/>
          <a:stretch/>
        </p:blipFill>
        <p:spPr bwMode="auto">
          <a:xfrm>
            <a:off x="2757395" y="2655758"/>
            <a:ext cx="969524" cy="9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 rot="5400000">
            <a:off x="5726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572634" y="3922386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2316" y="5943600"/>
            <a:ext cx="854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KEY for DATA FLOW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34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itle 11"/>
          <p:cNvSpPr>
            <a:spLocks noGrp="1"/>
          </p:cNvSpPr>
          <p:nvPr>
            <p:ph type="title"/>
          </p:nvPr>
        </p:nvSpPr>
        <p:spPr>
          <a:xfrm>
            <a:off x="3841742" y="112585"/>
            <a:ext cx="4235457" cy="609599"/>
          </a:xfrm>
        </p:spPr>
        <p:txBody>
          <a:bodyPr rtlCol="0" anchor="t">
            <a:noAutofit/>
          </a:bodyPr>
          <a:lstStyle/>
          <a:p>
            <a:pPr algn="l"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Simulation Platform</a:t>
            </a:r>
            <a:b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</a:br>
            <a:r>
              <a:rPr lang="en-US" sz="1600" b="1" dirty="0" smtClean="0">
                <a:solidFill>
                  <a:schemeClr val="accent6"/>
                </a:solidFill>
                <a:latin typeface="Neutraface Text Demi Alt" panose="02000600040000020004" pitchFamily="50" charset="0"/>
                <a:cs typeface="Arial"/>
              </a:rPr>
              <a:t>DATA</a:t>
            </a:r>
            <a:endParaRPr lang="en-US" sz="1600" b="1" i="1" dirty="0">
              <a:solidFill>
                <a:schemeClr val="accent6"/>
              </a:solidFill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8368" r="5849" b="51714"/>
          <a:stretch/>
        </p:blipFill>
        <p:spPr bwMode="auto">
          <a:xfrm>
            <a:off x="325876" y="2286000"/>
            <a:ext cx="8458200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3377" y="1173988"/>
            <a:ext cx="101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utility data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weather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5726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3011034" y="2059550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54494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2" name="Right Arrow 31"/>
          <p:cNvSpPr/>
          <p:nvPr/>
        </p:nvSpPr>
        <p:spPr>
          <a:xfrm rot="5400000">
            <a:off x="7887834" y="2056502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572634" y="3922386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4" name="Right Arrow 33"/>
          <p:cNvSpPr/>
          <p:nvPr/>
        </p:nvSpPr>
        <p:spPr>
          <a:xfrm rot="5400000">
            <a:off x="3011034" y="3925434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5449434" y="3922386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7887834" y="3922386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82955" y="1271135"/>
            <a:ext cx="115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typical room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05785" y="1249363"/>
            <a:ext cx="1542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shape of building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081" y="1143000"/>
            <a:ext cx="169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3D geometry,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efficiency measures</a:t>
            </a:r>
          </a:p>
        </p:txBody>
      </p:sp>
      <p:sp>
        <p:nvSpPr>
          <p:cNvPr id="43" name="Rectangle 42"/>
          <p:cNvSpPr/>
          <p:nvPr/>
        </p:nvSpPr>
        <p:spPr>
          <a:xfrm rot="16200000">
            <a:off x="-267949" y="1285618"/>
            <a:ext cx="959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INPUTS</a:t>
            </a:r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460" y="4376491"/>
            <a:ext cx="112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Energy Use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Intensity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1450" y="5065450"/>
            <a:ext cx="1623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Benchmark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with 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EnergyStar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,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CBECS, EIA, LEED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31971" y="4377631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Systems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Benchmark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-391381" y="4386173"/>
            <a:ext cx="1206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OUTPUTS</a:t>
            </a:r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2338" y="6251377"/>
            <a:ext cx="1955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MEASURES &gt;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848" y="5847995"/>
            <a:ext cx="18727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Neutraface Text Demi Alt" panose="02000600040000020004" pitchFamily="50" charset="0"/>
                <a:cs typeface="Arial"/>
              </a:rPr>
              <a:t>based on climate/budget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1-5</a:t>
            </a:r>
          </a:p>
          <a:p>
            <a:pPr algn="ctr"/>
            <a:endParaRPr lang="en-US" sz="10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83650" y="5943600"/>
            <a:ext cx="114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5-15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24132" y="5943600"/>
            <a:ext cx="114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30-50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00" y="5943600"/>
            <a:ext cx="1146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40-50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59516" y="5111918"/>
            <a:ext cx="13951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General System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Components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Breakdown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32501" y="4376491"/>
            <a:ext cx="113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SubSystems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Audit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71969" y="5111918"/>
            <a:ext cx="18512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Targeted 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SubSystem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 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Replacement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Investigation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12924" y="4381007"/>
            <a:ext cx="1078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Installation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Staging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986790" y="5128736"/>
            <a:ext cx="2005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EUI actual vs. simulated</a:t>
            </a:r>
          </a:p>
          <a:p>
            <a:pPr algn="ctr"/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Daylighting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, Airflow,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&amp; all 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EnergyPlus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 Files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36325" y="3286780"/>
            <a:ext cx="13260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Benchmarking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Issues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+ EUI actual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74781" y="3283887"/>
            <a:ext cx="801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Systems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Issues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23593" y="3286780"/>
            <a:ext cx="1056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SubSystem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to refine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84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5C62F05E-ED75-4D2B-A8B0-2362CA2D8BFA}" type="slidenum">
              <a:rPr lang="en-US" smtClean="0">
                <a:latin typeface="Neutraface Text Demi Alt" panose="02000600040000020004" pitchFamily="50" charset="0"/>
                <a:cs typeface="Arial"/>
              </a:rPr>
              <a:t>5</a:t>
            </a:fld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703644" y="3101836"/>
            <a:ext cx="496316" cy="187216"/>
            <a:chOff x="1751163" y="3106792"/>
            <a:chExt cx="496316" cy="187216"/>
          </a:xfrm>
        </p:grpSpPr>
        <p:sp>
          <p:nvSpPr>
            <p:cNvPr id="45" name="Right Arrow 44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235128" y="3106792"/>
            <a:ext cx="496316" cy="187216"/>
            <a:chOff x="1751163" y="3106792"/>
            <a:chExt cx="496316" cy="187216"/>
          </a:xfrm>
        </p:grpSpPr>
        <p:sp>
          <p:nvSpPr>
            <p:cNvPr id="51" name="Right Arrow 50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751163" y="3106792"/>
            <a:ext cx="496316" cy="187216"/>
            <a:chOff x="1751163" y="3106792"/>
            <a:chExt cx="496316" cy="187216"/>
          </a:xfrm>
        </p:grpSpPr>
        <p:sp>
          <p:nvSpPr>
            <p:cNvPr id="62" name="Right Arrow 61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07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1"/>
          <p:cNvSpPr>
            <a:spLocks noGrp="1"/>
          </p:cNvSpPr>
          <p:nvPr>
            <p:ph type="title"/>
          </p:nvPr>
        </p:nvSpPr>
        <p:spPr>
          <a:xfrm>
            <a:off x="3316140" y="3581401"/>
            <a:ext cx="2470063" cy="609599"/>
          </a:xfrm>
        </p:spPr>
        <p:txBody>
          <a:bodyPr rtlCol="0" anchor="t">
            <a:no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 panose="020B0604020202020204" pitchFamily="34" charset="0"/>
              </a:rPr>
              <a:t>Retrofit Analysis</a:t>
            </a:r>
            <a:endParaRPr lang="en-US" sz="1400" b="1" i="1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3" t="28368" r="5468" b="51714"/>
          <a:stretch/>
        </p:blipFill>
        <p:spPr bwMode="auto">
          <a:xfrm>
            <a:off x="3896188" y="2292604"/>
            <a:ext cx="1351623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40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2816463" y="990600"/>
            <a:ext cx="3474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building shape 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air tightness level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typical room on each facade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3399" y="4348770"/>
            <a:ext cx="8074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40-80 Low &gt; High Cost Measures with Retrofit Staging Timeline</a:t>
            </a:r>
          </a:p>
          <a:p>
            <a:pPr algn="ctr"/>
            <a:endParaRPr lang="en-US" sz="1400" dirty="0" smtClean="0">
              <a:latin typeface="Neutraface Text Demi Alt" panose="02000600040000020004" pitchFamily="50" charset="0"/>
              <a:cs typeface="Arial"/>
            </a:endParaRP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DAYSIM: Shade Schedule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Lighting Shade Schedule, Spatial Daylight Autonomy, Critical Point 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Illuminance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, Occupancy Sensors</a:t>
            </a:r>
          </a:p>
          <a:p>
            <a:pPr algn="ctr"/>
            <a:endParaRPr lang="en-US" sz="1400" dirty="0">
              <a:latin typeface="Neutraface Text Demi Alt" panose="02000600040000020004" pitchFamily="50" charset="0"/>
              <a:cs typeface="Arial"/>
            </a:endParaRP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CONTAM airflow, 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EnergyPlus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 energy use (heating/cooling)</a:t>
            </a:r>
          </a:p>
          <a:p>
            <a:pPr algn="ctr"/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+ all files (.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idf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, .rad, .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sql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) for experts</a:t>
            </a:r>
          </a:p>
          <a:p>
            <a:pPr algn="ctr"/>
            <a:endParaRPr lang="en-US" sz="1400" dirty="0">
              <a:latin typeface="Neutraface Text Demi Alt" panose="02000600040000020004" pitchFamily="50" charset="0"/>
              <a:cs typeface="Arial"/>
            </a:endParaRPr>
          </a:p>
          <a:p>
            <a:pPr algn="ctr"/>
            <a:r>
              <a:rPr lang="en-US" sz="1400" dirty="0">
                <a:latin typeface="Neutraface Text Demi Alt" panose="02000600040000020004" pitchFamily="50" charset="0"/>
                <a:cs typeface="Arial"/>
              </a:rPr>
              <a:t>ECM Categories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: Lighting/</a:t>
            </a:r>
            <a:r>
              <a:rPr lang="en-US" sz="1400" dirty="0" err="1" smtClean="0">
                <a:latin typeface="Neutraface Text Demi Alt" panose="02000600040000020004" pitchFamily="50" charset="0"/>
                <a:cs typeface="Arial"/>
              </a:rPr>
              <a:t>Daylighting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, Plug/Process</a:t>
            </a:r>
            <a:r>
              <a:rPr lang="en-US" sz="1400" dirty="0">
                <a:latin typeface="Neutraface Text Demi Alt" panose="02000600040000020004" pitchFamily="50" charset="0"/>
                <a:cs typeface="Arial"/>
              </a:rPr>
              <a:t>, </a:t>
            </a:r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Occupant</a:t>
            </a:r>
            <a:r>
              <a:rPr lang="en-US" sz="1400" dirty="0">
                <a:latin typeface="Neutraface Text Demi Alt" panose="02000600040000020004" pitchFamily="50" charset="0"/>
                <a:cs typeface="Arial"/>
              </a:rPr>
              <a:t>, Envelope, HVAC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2667000"/>
            <a:ext cx="1416137" cy="97629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510536" y="1834109"/>
            <a:ext cx="1756664" cy="14424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 Diagonal Corner Rectangle 17"/>
          <p:cNvSpPr/>
          <p:nvPr/>
        </p:nvSpPr>
        <p:spPr>
          <a:xfrm>
            <a:off x="4145280" y="963321"/>
            <a:ext cx="2162048" cy="249311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C263A8D1-357C-4949-B1D6-ED77DD2E3B38}" type="slidenum">
              <a:rPr lang="en-US" smtClean="0">
                <a:latin typeface="Neutraface Text Demi Alt" panose="02000600040000020004" pitchFamily="50" charset="0"/>
                <a:cs typeface="Arial"/>
              </a:rPr>
              <a:t>7</a:t>
            </a:fld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3359" y="5257800"/>
            <a:ext cx="933895" cy="630189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5986314" y="1142378"/>
            <a:ext cx="2852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+owner desired</a:t>
            </a:r>
          </a:p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energy conservation measures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Neutraface Text Demi Alt" panose="02000600040000020004" pitchFamily="50" charset="0"/>
                <a:cs typeface="Arial"/>
              </a:rPr>
              <a:t>Building Component Library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78" name="Rectangle 77"/>
          <p:cNvSpPr/>
          <p:nvPr/>
        </p:nvSpPr>
        <p:spPr>
          <a:xfrm rot="16200000">
            <a:off x="-630075" y="3040002"/>
            <a:ext cx="162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Neutraface Text Demi Alt" panose="02000600040000020004" pitchFamily="50" charset="0"/>
                <a:cs typeface="Arial"/>
              </a:rPr>
              <a:t>SUBSTANTIAL</a:t>
            </a:r>
            <a:endParaRPr lang="en-US" dirty="0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9" name="Title 11"/>
          <p:cNvSpPr>
            <a:spLocks noGrp="1"/>
          </p:cNvSpPr>
          <p:nvPr>
            <p:ph type="title"/>
          </p:nvPr>
        </p:nvSpPr>
        <p:spPr>
          <a:xfrm>
            <a:off x="1669241" y="152400"/>
            <a:ext cx="5805519" cy="550310"/>
          </a:xfrm>
          <a:solidFill>
            <a:schemeClr val="bg1"/>
          </a:solidFill>
        </p:spPr>
        <p:txBody>
          <a:bodyPr rtlCol="0" anchor="ctr" anchorCtr="0">
            <a:noAutofit/>
          </a:bodyPr>
          <a:lstStyle/>
          <a:p>
            <a:pPr algn="l">
              <a:defRPr/>
            </a:pPr>
            <a:r>
              <a:rPr lang="en-US" sz="2200" b="1" dirty="0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  COMPREHENSIVE    Inputs &amp; Outputs</a:t>
            </a:r>
            <a:endParaRPr lang="en-US" sz="2200" b="1" i="1" dirty="0">
              <a:solidFill>
                <a:schemeClr val="accent6"/>
              </a:solidFill>
              <a:latin typeface="Neutraface Text Demi" panose="02000600040000020004" pitchFamily="50" charset="0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2977" y="4545874"/>
            <a:ext cx="933895" cy="6301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30844" y="3075724"/>
            <a:ext cx="496316" cy="187216"/>
            <a:chOff x="1751163" y="3106792"/>
            <a:chExt cx="496316" cy="187216"/>
          </a:xfrm>
        </p:grpSpPr>
        <p:sp>
          <p:nvSpPr>
            <p:cNvPr id="31" name="Right Arrow 30"/>
            <p:cNvSpPr/>
            <p:nvPr/>
          </p:nvSpPr>
          <p:spPr>
            <a:xfrm>
              <a:off x="1751163" y="3106792"/>
              <a:ext cx="496316" cy="18721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eutraface Text Demi Alt" panose="02000600040000020004" pitchFamily="50" charset="0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0002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93607" y="3113375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87192" y="3132904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80777" y="3120321"/>
              <a:ext cx="45719" cy="134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2" name="Picture 6" descr="http://news.3m.com/sites/3m.newshq.businesswire.com/files/press_kit/additional/nrel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2" y="1796909"/>
            <a:ext cx="760303" cy="25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614" y="1395624"/>
            <a:ext cx="933258" cy="324495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27160" y="1143243"/>
            <a:ext cx="2322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+3D geometry </a:t>
            </a:r>
          </a:p>
          <a:p>
            <a:r>
              <a:rPr lang="en-US" sz="1400" dirty="0" smtClean="0">
                <a:latin typeface="Neutraface Text Demi Alt" panose="02000600040000020004" pitchFamily="50" charset="0"/>
                <a:cs typeface="Arial"/>
              </a:rPr>
              <a:t>import</a:t>
            </a:r>
            <a:endParaRPr lang="en-US" sz="1400" dirty="0">
              <a:latin typeface="Neutraface Text Demi Alt" panose="02000600040000020004" pitchFamily="50" charset="0"/>
              <a:cs typeface="Arial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3" t="28368" r="5468" b="51714"/>
          <a:stretch/>
        </p:blipFill>
        <p:spPr bwMode="auto">
          <a:xfrm>
            <a:off x="3896188" y="2292604"/>
            <a:ext cx="1351623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>
          <a:xfrm rot="5400000">
            <a:off x="4305801" y="2059550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4305801" y="3925434"/>
            <a:ext cx="496316" cy="187216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eutraface Text Demi Alt" panose="02000600040000020004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0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PT format big logo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" y="47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11"/>
          <p:cNvSpPr txBox="1">
            <a:spLocks/>
          </p:cNvSpPr>
          <p:nvPr/>
        </p:nvSpPr>
        <p:spPr>
          <a:xfrm>
            <a:off x="1600200" y="152400"/>
            <a:ext cx="5557483" cy="5503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F79646"/>
                </a:solidFill>
                <a:latin typeface="Neutraface Text Demi" panose="02000600040000020004" pitchFamily="50" charset="0"/>
                <a:cs typeface="Arial"/>
              </a:rPr>
              <a:t>  </a:t>
            </a:r>
            <a:endParaRPr lang="en-US" sz="2200" b="1" dirty="0">
              <a:solidFill>
                <a:srgbClr val="F79646"/>
              </a:solidFill>
              <a:latin typeface="Neutraface Text Demi" panose="02000600040000020004" pitchFamily="50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2667000"/>
            <a:ext cx="1416137" cy="97629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2510536" y="1834109"/>
            <a:ext cx="1756664" cy="14424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 Diagonal Corner Rectangle 17"/>
          <p:cNvSpPr/>
          <p:nvPr/>
        </p:nvSpPr>
        <p:spPr>
          <a:xfrm>
            <a:off x="4145280" y="963321"/>
            <a:ext cx="2162048" cy="2493111"/>
          </a:xfrm>
          <a:prstGeom prst="round2Diag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6537165"/>
            <a:ext cx="762000" cy="365125"/>
          </a:xfrm>
        </p:spPr>
        <p:txBody>
          <a:bodyPr/>
          <a:lstStyle/>
          <a:p>
            <a:pPr>
              <a:defRPr/>
            </a:pPr>
            <a:fld id="{C263A8D1-357C-4949-B1D6-ED77DD2E3B3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eutraface Text Demi" pitchFamily="50" charset="0"/>
                <a:cs typeface="Arial"/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Neutraface Text Demi" pitchFamily="50" charset="0"/>
              <a:cs typeface="Arial"/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3" t="28368" r="5468" b="51714"/>
          <a:stretch/>
        </p:blipFill>
        <p:spPr bwMode="auto">
          <a:xfrm>
            <a:off x="304800" y="509439"/>
            <a:ext cx="1351623" cy="127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>
            <a:off x="983513" y="1793288"/>
            <a:ext cx="0" cy="326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" y="3385543"/>
            <a:ext cx="830262" cy="111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Flowchart: Card 58"/>
          <p:cNvSpPr/>
          <p:nvPr/>
        </p:nvSpPr>
        <p:spPr>
          <a:xfrm>
            <a:off x="375680" y="2186466"/>
            <a:ext cx="1209211" cy="785333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Daylight Data File by Orientation</a:t>
            </a:r>
          </a:p>
          <a:p>
            <a:pPr algn="ctr"/>
            <a:endParaRPr lang="en-US" sz="1200" b="1" dirty="0">
              <a:solidFill>
                <a:prstClr val="white"/>
              </a:solidFill>
              <a:latin typeface="Neutraface Text Demi" pitchFamily="50" charset="0"/>
            </a:endParaRPr>
          </a:p>
        </p:txBody>
      </p:sp>
      <p:sp>
        <p:nvSpPr>
          <p:cNvPr id="63" name="Flowchart: Card 62"/>
          <p:cNvSpPr/>
          <p:nvPr/>
        </p:nvSpPr>
        <p:spPr>
          <a:xfrm>
            <a:off x="2112336" y="2165532"/>
            <a:ext cx="1143000" cy="103486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Hourly Shade Operation Schedule</a:t>
            </a:r>
            <a:endParaRPr lang="en-US" sz="1200" b="1" dirty="0">
              <a:solidFill>
                <a:prstClr val="white"/>
              </a:solidFill>
              <a:latin typeface="Neutraface Text Demi" pitchFamily="50" charset="0"/>
            </a:endParaRPr>
          </a:p>
        </p:txBody>
      </p:sp>
      <p:sp>
        <p:nvSpPr>
          <p:cNvPr id="64" name="Flowchart: Card 63"/>
          <p:cNvSpPr/>
          <p:nvPr/>
        </p:nvSpPr>
        <p:spPr>
          <a:xfrm>
            <a:off x="2112336" y="3308533"/>
            <a:ext cx="1143000" cy="97840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Hourly Lighting Power Fraction</a:t>
            </a:r>
            <a:endParaRPr lang="en-US" sz="1200" b="1" dirty="0">
              <a:solidFill>
                <a:prstClr val="white"/>
              </a:solidFill>
              <a:latin typeface="Neutraface Text Demi" pitchFamily="50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2896760"/>
            <a:ext cx="1066800" cy="76454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1185" y="2819400"/>
            <a:ext cx="832881" cy="933401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788849" y="5592741"/>
            <a:ext cx="1661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Neutraface Text Demi" pitchFamily="50" charset="0"/>
              </a:rPr>
              <a:t>(representative spaces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  <a:latin typeface="Neutraface Text Demi" pitchFamily="50" charset="0"/>
              </a:rPr>
              <a:t>o</a:t>
            </a:r>
            <a:r>
              <a:rPr lang="en-US" sz="1200" dirty="0" smtClean="0">
                <a:solidFill>
                  <a:prstClr val="black"/>
                </a:solidFill>
                <a:latin typeface="Neutraface Text Demi" pitchFamily="50" charset="0"/>
              </a:rPr>
              <a:t>n each orientation)</a:t>
            </a:r>
            <a:endParaRPr lang="en-US" sz="1200" dirty="0">
              <a:solidFill>
                <a:prstClr val="black"/>
              </a:solidFill>
              <a:latin typeface="Neutraface Text Demi" pitchFamily="50" charset="0"/>
            </a:endParaRPr>
          </a:p>
        </p:txBody>
      </p:sp>
      <p:sp>
        <p:nvSpPr>
          <p:cNvPr id="69" name="Left Brace 68"/>
          <p:cNvSpPr/>
          <p:nvPr/>
        </p:nvSpPr>
        <p:spPr>
          <a:xfrm rot="10800000">
            <a:off x="3276599" y="2057399"/>
            <a:ext cx="457199" cy="2265327"/>
          </a:xfrm>
          <a:prstGeom prst="leftBrac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  <a:latin typeface="Neutraface Text Demi" pitchFamily="50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371600" y="38100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eft Brace 70"/>
          <p:cNvSpPr/>
          <p:nvPr/>
        </p:nvSpPr>
        <p:spPr>
          <a:xfrm>
            <a:off x="1828800" y="2057399"/>
            <a:ext cx="381000" cy="3459393"/>
          </a:xfrm>
          <a:prstGeom prst="leftBrac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  <a:latin typeface="Neutraface Text Demi" pitchFamily="50" charset="0"/>
            </a:endParaRPr>
          </a:p>
        </p:txBody>
      </p:sp>
      <p:sp>
        <p:nvSpPr>
          <p:cNvPr id="73" name="Flowchart: Card 72"/>
          <p:cNvSpPr/>
          <p:nvPr/>
        </p:nvSpPr>
        <p:spPr>
          <a:xfrm>
            <a:off x="2133600" y="4419600"/>
            <a:ext cx="1143000" cy="936475"/>
          </a:xfrm>
          <a:prstGeom prst="flowChartPunchedCard">
            <a:avLst/>
          </a:prstGeom>
          <a:solidFill>
            <a:srgbClr val="FF434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Neutraface Text Demi" pitchFamily="50" charset="0"/>
              </a:rPr>
              <a:t>Annual Zone  Lighting </a:t>
            </a:r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Energy &amp; Savings</a:t>
            </a:r>
          </a:p>
          <a:p>
            <a:pPr algn="ctr"/>
            <a:endParaRPr lang="en-US" sz="1200" b="1" dirty="0">
              <a:solidFill>
                <a:prstClr val="white"/>
              </a:solidFill>
              <a:latin typeface="Neutraface Text Demi" pitchFamily="50" charset="0"/>
            </a:endParaRPr>
          </a:p>
        </p:txBody>
      </p:sp>
      <p:sp>
        <p:nvSpPr>
          <p:cNvPr id="77" name="Flowchart: Card 76"/>
          <p:cNvSpPr/>
          <p:nvPr/>
        </p:nvSpPr>
        <p:spPr>
          <a:xfrm>
            <a:off x="7067550" y="4079048"/>
            <a:ext cx="1562100" cy="1655805"/>
          </a:xfrm>
          <a:prstGeom prst="flowChartPunchedCar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Building Energy </a:t>
            </a:r>
            <a:r>
              <a:rPr lang="en-US" sz="1200" b="1" dirty="0">
                <a:solidFill>
                  <a:prstClr val="white"/>
                </a:solidFill>
                <a:latin typeface="Neutraface Text Demi" pitchFamily="50" charset="0"/>
              </a:rPr>
              <a:t>Performance with  Integrated </a:t>
            </a:r>
            <a:r>
              <a:rPr lang="en-US" sz="1200" b="1" dirty="0" err="1">
                <a:solidFill>
                  <a:prstClr val="white"/>
                </a:solidFill>
                <a:latin typeface="Neutraface Text Demi" pitchFamily="50" charset="0"/>
              </a:rPr>
              <a:t>Daylighting</a:t>
            </a:r>
            <a:r>
              <a:rPr lang="en-US" sz="1200" b="1" dirty="0">
                <a:solidFill>
                  <a:prstClr val="white"/>
                </a:solidFill>
                <a:latin typeface="Neutraface Text Demi" pitchFamily="50" charset="0"/>
              </a:rPr>
              <a:t> </a:t>
            </a:r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Controls, </a:t>
            </a:r>
            <a:endParaRPr lang="en-US" sz="1200" b="1" dirty="0">
              <a:solidFill>
                <a:prstClr val="white"/>
              </a:solidFill>
              <a:latin typeface="Neutraface Text Demi" pitchFamily="50" charset="0"/>
            </a:endParaRPr>
          </a:p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Airflow, and Contaminant </a:t>
            </a:r>
            <a:r>
              <a:rPr lang="en-US" sz="1200" b="1" dirty="0">
                <a:solidFill>
                  <a:prstClr val="white"/>
                </a:solidFill>
                <a:latin typeface="Neutraface Text Demi" pitchFamily="50" charset="0"/>
              </a:rPr>
              <a:t>Transport </a:t>
            </a:r>
            <a:r>
              <a:rPr lang="en-US" sz="1200" b="1" dirty="0" smtClean="0">
                <a:solidFill>
                  <a:prstClr val="white"/>
                </a:solidFill>
                <a:latin typeface="Neutraface Text Demi" pitchFamily="50" charset="0"/>
              </a:rPr>
              <a:t>Impacts</a:t>
            </a:r>
          </a:p>
          <a:p>
            <a:pPr algn="ctr"/>
            <a:endParaRPr lang="en-US" sz="1200" b="1" dirty="0">
              <a:solidFill>
                <a:prstClr val="white"/>
              </a:solidFill>
              <a:latin typeface="Neutraface Text Demi" pitchFamily="50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970623" y="3026664"/>
            <a:ext cx="0" cy="326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122" y="4494255"/>
            <a:ext cx="1491071" cy="476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8280" y="5021097"/>
            <a:ext cx="1448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Neutraface Text Demi Alt" panose="02000600040000020004" pitchFamily="50" charset="0"/>
              </a:rPr>
              <a:t>Airflow Calculation</a:t>
            </a:r>
            <a:endParaRPr lang="en-US" sz="1200" dirty="0">
              <a:solidFill>
                <a:prstClr val="black"/>
              </a:solidFill>
              <a:latin typeface="Neutraface Text Demi Alt" panose="02000600040000020004" pitchFamily="50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5587625" y="3908717"/>
            <a:ext cx="0" cy="47787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477000" y="3259723"/>
            <a:ext cx="85169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7883362" y="3679454"/>
            <a:ext cx="0" cy="3261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101302" y="3200400"/>
            <a:ext cx="85169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24000" y="1524000"/>
            <a:ext cx="406362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01856" y="1524000"/>
            <a:ext cx="0" cy="1372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65702" y="1214735"/>
            <a:ext cx="2163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Neutraface Text Demi" pitchFamily="50" charset="0"/>
              </a:rPr>
              <a:t>OpenStudio</a:t>
            </a:r>
            <a:r>
              <a:rPr lang="en-US" sz="1200" dirty="0" smtClean="0">
                <a:solidFill>
                  <a:prstClr val="black"/>
                </a:solidFill>
                <a:latin typeface="Neutraface Text Demi" pitchFamily="50" charset="0"/>
              </a:rPr>
              <a:t> input file created</a:t>
            </a:r>
            <a:endParaRPr lang="en-US" sz="1200" dirty="0">
              <a:solidFill>
                <a:prstClr val="black"/>
              </a:solidFill>
              <a:latin typeface="Neutraface Text Demi" pitchFamily="50" charset="0"/>
            </a:endParaRPr>
          </a:p>
        </p:txBody>
      </p:sp>
      <p:sp>
        <p:nvSpPr>
          <p:cNvPr id="36" name="Title 11"/>
          <p:cNvSpPr>
            <a:spLocks noGrp="1"/>
          </p:cNvSpPr>
          <p:nvPr>
            <p:ph type="title"/>
          </p:nvPr>
        </p:nvSpPr>
        <p:spPr>
          <a:xfrm>
            <a:off x="1624391" y="152400"/>
            <a:ext cx="5805519" cy="550310"/>
          </a:xfr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pPr algn="l"/>
            <a:r>
              <a:rPr lang="en-US" sz="2200" b="1" dirty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  COMPREHENSIVE    </a:t>
            </a:r>
            <a:r>
              <a:rPr lang="en-US" sz="2000" b="1" dirty="0" err="1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Daylighting</a:t>
            </a:r>
            <a:r>
              <a:rPr lang="en-US" sz="2000" b="1" dirty="0" smtClean="0">
                <a:solidFill>
                  <a:schemeClr val="accent6"/>
                </a:solidFill>
                <a:latin typeface="Neutraface Text Demi" panose="02000600040000020004" pitchFamily="50" charset="0"/>
                <a:cs typeface="Arial"/>
              </a:rPr>
              <a:t>, Airflow, Energy</a:t>
            </a:r>
            <a:endParaRPr lang="en-US" sz="2000" b="1" dirty="0">
              <a:solidFill>
                <a:schemeClr val="accent6"/>
              </a:solidFill>
              <a:latin typeface="Neutraface Text Demi" panose="02000600040000020004" pitchFamily="5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4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PT format big log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Neutraface Text Demi" panose="02000600040000020004" charset="0"/>
              </a:rPr>
              <a:t>Penn State added </a:t>
            </a:r>
            <a:r>
              <a:rPr lang="en-US" sz="2200" dirty="0" err="1" smtClean="0">
                <a:latin typeface="Neutraface Text Demi" panose="02000600040000020004" charset="0"/>
              </a:rPr>
              <a:t>photosensor</a:t>
            </a:r>
            <a:r>
              <a:rPr lang="en-US" sz="2200" dirty="0" smtClean="0">
                <a:latin typeface="Neutraface Text Demi" panose="02000600040000020004" charset="0"/>
              </a:rPr>
              <a:t> control system modeling and other modeling features (electric lighting, advanced shading device operation, system calibration, etc.), to the original version of </a:t>
            </a:r>
            <a:r>
              <a:rPr lang="en-US" sz="2200" dirty="0" err="1" smtClean="0">
                <a:latin typeface="Neutraface Text Demi" panose="02000600040000020004" charset="0"/>
              </a:rPr>
              <a:t>Daysim</a:t>
            </a:r>
            <a:r>
              <a:rPr lang="en-US" sz="2200" dirty="0" smtClean="0">
                <a:latin typeface="Neutraface Text Demi" panose="02000600040000020004" charset="0"/>
              </a:rPr>
              <a:t> that was developed by NRC-Canada &amp; </a:t>
            </a:r>
            <a:r>
              <a:rPr lang="en-US" sz="2200" dirty="0" err="1" smtClean="0">
                <a:latin typeface="Neutraface Text Demi" panose="02000600040000020004" charset="0"/>
              </a:rPr>
              <a:t>Fraunhofer</a:t>
            </a:r>
            <a:r>
              <a:rPr lang="en-US" sz="2200" dirty="0" smtClean="0">
                <a:latin typeface="Neutraface Text Demi" panose="02000600040000020004" charset="0"/>
              </a:rPr>
              <a:t> Institute.</a:t>
            </a:r>
            <a:endParaRPr lang="en-US" sz="2200" dirty="0">
              <a:latin typeface="Neutraface Text Demi" panose="02000600040000020004" charset="0"/>
            </a:endParaRPr>
          </a:p>
          <a:p>
            <a:r>
              <a:rPr lang="en-US" sz="2200" dirty="0" err="1" smtClean="0">
                <a:latin typeface="Neutraface Text Demi" panose="02000600040000020004" charset="0"/>
              </a:rPr>
              <a:t>DAYSIMps</a:t>
            </a:r>
            <a:r>
              <a:rPr lang="en-US" sz="2200" dirty="0" smtClean="0">
                <a:latin typeface="Neutraface Text Demi" panose="02000600040000020004" charset="0"/>
              </a:rPr>
              <a:t> is downloadable from </a:t>
            </a:r>
            <a:r>
              <a:rPr lang="en-US" sz="2200" dirty="0" smtClean="0">
                <a:latin typeface="Neutraface Text Demi" panose="02000600040000020004" charset="0"/>
                <a:hlinkClick r:id="rId4"/>
              </a:rPr>
              <a:t>www.daysim.ning.com</a:t>
            </a:r>
            <a:r>
              <a:rPr lang="en-US" sz="2200" dirty="0" smtClean="0">
                <a:latin typeface="Neutraface Text Demi" panose="02000600040000020004" charset="0"/>
              </a:rPr>
              <a:t>.</a:t>
            </a:r>
          </a:p>
          <a:p>
            <a:r>
              <a:rPr lang="en-US" sz="2200" dirty="0" smtClean="0">
                <a:latin typeface="Neutraface Text Demi" panose="02000600040000020004" charset="0"/>
              </a:rPr>
              <a:t>The EEB Hub funded </a:t>
            </a:r>
            <a:r>
              <a:rPr lang="en-US" sz="2200" dirty="0" err="1" smtClean="0">
                <a:latin typeface="Neutraface Text Demi" panose="02000600040000020004" charset="0"/>
              </a:rPr>
              <a:t>Daysim</a:t>
            </a:r>
            <a:r>
              <a:rPr lang="en-US" sz="2200" dirty="0" smtClean="0">
                <a:latin typeface="Neutraface Text Demi" panose="02000600040000020004" charset="0"/>
              </a:rPr>
              <a:t> enhancements and the development of standalone </a:t>
            </a:r>
            <a:r>
              <a:rPr lang="en-US" sz="2200" dirty="0" err="1" smtClean="0">
                <a:latin typeface="Neutraface Text Demi" panose="02000600040000020004" charset="0"/>
              </a:rPr>
              <a:t>Daysim</a:t>
            </a:r>
            <a:r>
              <a:rPr lang="en-US" sz="2200" dirty="0" smtClean="0">
                <a:latin typeface="Neutraface Text Demi" panose="02000600040000020004" charset="0"/>
              </a:rPr>
              <a:t> modules for implementation in other programs.</a:t>
            </a:r>
          </a:p>
          <a:p>
            <a:r>
              <a:rPr lang="en-US" sz="2200" dirty="0" smtClean="0">
                <a:latin typeface="Neutraface Text Demi" panose="02000600040000020004" charset="0"/>
              </a:rPr>
              <a:t>A new user interface is currently being developed using </a:t>
            </a:r>
            <a:r>
              <a:rPr lang="en-US" sz="2200" dirty="0" err="1" smtClean="0">
                <a:latin typeface="Neutraface Text Demi" panose="02000600040000020004" charset="0"/>
              </a:rPr>
              <a:t>OpenStudio’s</a:t>
            </a:r>
            <a:r>
              <a:rPr lang="en-US" sz="2200" dirty="0" smtClean="0">
                <a:latin typeface="Neutraface Text Demi" panose="02000600040000020004" charset="0"/>
              </a:rPr>
              <a:t> menu system to apply these enhancements in an updated (new) version of </a:t>
            </a:r>
            <a:r>
              <a:rPr lang="en-US" sz="2200" dirty="0" err="1" smtClean="0">
                <a:latin typeface="Neutraface Text Demi" panose="02000600040000020004" charset="0"/>
              </a:rPr>
              <a:t>DAYSIMps</a:t>
            </a:r>
            <a:r>
              <a:rPr lang="en-US" sz="2200" dirty="0" smtClean="0">
                <a:latin typeface="Neutraface Text Demi" panose="02000600040000020004" charset="0"/>
              </a:rPr>
              <a:t>.</a:t>
            </a:r>
          </a:p>
          <a:p>
            <a:endParaRPr lang="en-US" sz="2200" dirty="0">
              <a:latin typeface="Neutraface Text Demi" panose="02000600040000020004" charset="0"/>
            </a:endParaRPr>
          </a:p>
          <a:p>
            <a:pPr marL="0" indent="0">
              <a:buNone/>
            </a:pPr>
            <a:endParaRPr lang="en-US" dirty="0">
              <a:latin typeface="Neutraface Text Demi" panose="02000600040000020004" charset="0"/>
            </a:endParaRPr>
          </a:p>
          <a:p>
            <a:endParaRPr lang="en-US" dirty="0">
              <a:latin typeface="Neutraface Text Demi" panose="0200060004000002000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eutraface Text Demi" panose="02000600040000020004" charset="0"/>
              </a:rPr>
              <a:t>Daysim</a:t>
            </a:r>
            <a:r>
              <a:rPr lang="en-US" sz="3600" dirty="0" smtClean="0">
                <a:latin typeface="Neutraface Text Demi" panose="02000600040000020004" charset="0"/>
              </a:rPr>
              <a:t> Development</a:t>
            </a:r>
            <a:endParaRPr lang="en-US" sz="3600" dirty="0">
              <a:latin typeface="Neutraface Text Demi" panose="02000600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30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Microsoft Office PowerPoint</Application>
  <PresentationFormat>On-screen Show (4:3)</PresentationFormat>
  <Paragraphs>313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Neutraface Text Demi</vt:lpstr>
      <vt:lpstr>Neutraface Text Demi Alt</vt:lpstr>
      <vt:lpstr>Times New Roman</vt:lpstr>
      <vt:lpstr>Office Theme</vt:lpstr>
      <vt:lpstr>1_Office Theme</vt:lpstr>
      <vt:lpstr>TASK 2  Modeling &amp; Simulation Fall 2013 Workflow</vt:lpstr>
      <vt:lpstr>PowerPoint Presentation</vt:lpstr>
      <vt:lpstr>Simulation Platform PEOPLE</vt:lpstr>
      <vt:lpstr>PowerPoint Presentation</vt:lpstr>
      <vt:lpstr>Simulation Platform DATA</vt:lpstr>
      <vt:lpstr>Retrofit Analysis</vt:lpstr>
      <vt:lpstr>  COMPREHENSIVE    Inputs &amp; Outputs</vt:lpstr>
      <vt:lpstr>  COMPREHENSIVE    Daylighting, Airflow, Energy</vt:lpstr>
      <vt:lpstr>Daysim Development</vt:lpstr>
      <vt:lpstr>Daylight Energy Savings Calculations</vt:lpstr>
      <vt:lpstr>Daylight Calculations</vt:lpstr>
      <vt:lpstr>Daylight Output</vt:lpstr>
      <vt:lpstr>Why Airflow Modeling?</vt:lpstr>
      <vt:lpstr>Infiltration Modeling</vt:lpstr>
      <vt:lpstr>What is CONTAM?</vt:lpstr>
      <vt:lpstr>Approach</vt:lpstr>
      <vt:lpstr>Automatic Translation</vt:lpstr>
      <vt:lpstr>Applications</vt:lpstr>
      <vt:lpstr>Summary on Airflow</vt:lpstr>
      <vt:lpstr>Modeling Theory</vt:lpstr>
      <vt:lpstr>OpenStudio/E+</vt:lpstr>
      <vt:lpstr>Retrofit Decisions &amp; Features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Srebric</dc:creator>
  <cp:lastModifiedBy>Valerie Patrick</cp:lastModifiedBy>
  <cp:revision>303</cp:revision>
  <cp:lastPrinted>2013-09-13T15:50:08Z</cp:lastPrinted>
  <dcterms:created xsi:type="dcterms:W3CDTF">2012-08-09T21:56:50Z</dcterms:created>
  <dcterms:modified xsi:type="dcterms:W3CDTF">2013-12-06T21:58:26Z</dcterms:modified>
</cp:coreProperties>
</file>